
<file path=[Content_Types].xml><?xml version="1.0" encoding="utf-8"?>
<Types xmlns="http://schemas.openxmlformats.org/package/2006/content-types">
  <Default Extension="png" ContentType="image/png"/>
  <Default Extension="bin" ContentType="application/vnd.ms-office.activeX"/>
  <Default Extension="jpeg" ContentType="image/jpeg"/>
  <Default Extension="wmf" ContentType="image/x-wmf"/>
  <Default Extension="rels" ContentType="application/vnd.openxmlformats-package.relationships+xml"/>
  <Default Extension="xml" ContentType="application/xml"/>
  <Default Extension="wdp" ContentType="image/vnd.ms-photo"/>
  <Default Extension="gif" ContentType="image/gif"/>
  <Default Extension="vml" ContentType="application/vnd.openxmlformats-officedocument.vmlDrawin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activeX/activeX1.xml" ContentType="application/vnd.ms-office.activeX+xml"/>
  <Override PartName="/ppt/activeX/activeX2.xml" ContentType="application/vnd.ms-office.activeX+xml"/>
  <Override PartName="/ppt/activeX/activeX3.xml" ContentType="application/vnd.ms-office.activeX+xml"/>
  <Override PartName="/ppt/activeX/activeX4.xml" ContentType="application/vnd.ms-office.activeX+xml"/>
  <Override PartName="/ppt/activeX/activeX5.xml" ContentType="application/vnd.ms-office.activeX+xml"/>
  <Override PartName="/ppt/activeX/activeX6.xml" ContentType="application/vnd.ms-office.activeX+xml"/>
  <Override PartName="/ppt/activeX/activeX7.xml" ContentType="application/vnd.ms-office.activeX+xml"/>
  <Override PartName="/ppt/activeX/activeX8.xml" ContentType="application/vnd.ms-office.activeX+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1"/>
  </p:notesMasterIdLst>
  <p:handoutMasterIdLst>
    <p:handoutMasterId r:id="rId122"/>
  </p:handoutMasterIdLst>
  <p:sldIdLst>
    <p:sldId id="775" r:id="rId2"/>
    <p:sldId id="996" r:id="rId3"/>
    <p:sldId id="1077" r:id="rId4"/>
    <p:sldId id="857" r:id="rId5"/>
    <p:sldId id="858" r:id="rId6"/>
    <p:sldId id="859" r:id="rId7"/>
    <p:sldId id="860" r:id="rId8"/>
    <p:sldId id="861" r:id="rId9"/>
    <p:sldId id="985" r:id="rId10"/>
    <p:sldId id="1075" r:id="rId11"/>
    <p:sldId id="914" r:id="rId12"/>
    <p:sldId id="986" r:id="rId13"/>
    <p:sldId id="917" r:id="rId14"/>
    <p:sldId id="918" r:id="rId15"/>
    <p:sldId id="916" r:id="rId16"/>
    <p:sldId id="868" r:id="rId17"/>
    <p:sldId id="869" r:id="rId18"/>
    <p:sldId id="870" r:id="rId19"/>
    <p:sldId id="871" r:id="rId20"/>
    <p:sldId id="872" r:id="rId21"/>
    <p:sldId id="873" r:id="rId22"/>
    <p:sldId id="1076" r:id="rId23"/>
    <p:sldId id="998" r:id="rId24"/>
    <p:sldId id="989" r:id="rId25"/>
    <p:sldId id="999" r:id="rId26"/>
    <p:sldId id="1000" r:id="rId27"/>
    <p:sldId id="1001" r:id="rId28"/>
    <p:sldId id="1002" r:id="rId29"/>
    <p:sldId id="1011" r:id="rId30"/>
    <p:sldId id="875" r:id="rId31"/>
    <p:sldId id="1003" r:id="rId32"/>
    <p:sldId id="1004" r:id="rId33"/>
    <p:sldId id="1005" r:id="rId34"/>
    <p:sldId id="1006" r:id="rId35"/>
    <p:sldId id="1007" r:id="rId36"/>
    <p:sldId id="1008" r:id="rId37"/>
    <p:sldId id="1009" r:id="rId38"/>
    <p:sldId id="1010" r:id="rId39"/>
    <p:sldId id="1012" r:id="rId40"/>
    <p:sldId id="1013" r:id="rId41"/>
    <p:sldId id="1014" r:id="rId42"/>
    <p:sldId id="876" r:id="rId43"/>
    <p:sldId id="877" r:id="rId44"/>
    <p:sldId id="878" r:id="rId45"/>
    <p:sldId id="1015" r:id="rId46"/>
    <p:sldId id="1017" r:id="rId47"/>
    <p:sldId id="879" r:id="rId48"/>
    <p:sldId id="880" r:id="rId49"/>
    <p:sldId id="881" r:id="rId50"/>
    <p:sldId id="882" r:id="rId51"/>
    <p:sldId id="1018" r:id="rId52"/>
    <p:sldId id="1016" r:id="rId53"/>
    <p:sldId id="884" r:id="rId54"/>
    <p:sldId id="896" r:id="rId55"/>
    <p:sldId id="1019" r:id="rId56"/>
    <p:sldId id="1020" r:id="rId57"/>
    <p:sldId id="893" r:id="rId58"/>
    <p:sldId id="894" r:id="rId59"/>
    <p:sldId id="895" r:id="rId60"/>
    <p:sldId id="990" r:id="rId61"/>
    <p:sldId id="991" r:id="rId62"/>
    <p:sldId id="1058" r:id="rId63"/>
    <p:sldId id="1059" r:id="rId64"/>
    <p:sldId id="1074" r:id="rId65"/>
    <p:sldId id="1021" r:id="rId66"/>
    <p:sldId id="921" r:id="rId67"/>
    <p:sldId id="922" r:id="rId68"/>
    <p:sldId id="923" r:id="rId69"/>
    <p:sldId id="924" r:id="rId70"/>
    <p:sldId id="925" r:id="rId71"/>
    <p:sldId id="926" r:id="rId72"/>
    <p:sldId id="927" r:id="rId73"/>
    <p:sldId id="992" r:id="rId74"/>
    <p:sldId id="993" r:id="rId75"/>
    <p:sldId id="928" r:id="rId76"/>
    <p:sldId id="1057" r:id="rId77"/>
    <p:sldId id="1022" r:id="rId78"/>
    <p:sldId id="1023" r:id="rId79"/>
    <p:sldId id="1024" r:id="rId80"/>
    <p:sldId id="1025" r:id="rId81"/>
    <p:sldId id="1026" r:id="rId82"/>
    <p:sldId id="1027" r:id="rId83"/>
    <p:sldId id="1028" r:id="rId84"/>
    <p:sldId id="1029" r:id="rId85"/>
    <p:sldId id="1069" r:id="rId86"/>
    <p:sldId id="1070" r:id="rId87"/>
    <p:sldId id="1031" r:id="rId88"/>
    <p:sldId id="1030" r:id="rId89"/>
    <p:sldId id="1063" r:id="rId90"/>
    <p:sldId id="929" r:id="rId91"/>
    <p:sldId id="930" r:id="rId92"/>
    <p:sldId id="931" r:id="rId93"/>
    <p:sldId id="932" r:id="rId94"/>
    <p:sldId id="933" r:id="rId95"/>
    <p:sldId id="938" r:id="rId96"/>
    <p:sldId id="939" r:id="rId97"/>
    <p:sldId id="1037" r:id="rId98"/>
    <p:sldId id="940" r:id="rId99"/>
    <p:sldId id="1071" r:id="rId100"/>
    <p:sldId id="1073" r:id="rId101"/>
    <p:sldId id="1072" r:id="rId102"/>
    <p:sldId id="1039" r:id="rId103"/>
    <p:sldId id="1040" r:id="rId104"/>
    <p:sldId id="1041" r:id="rId105"/>
    <p:sldId id="1042" r:id="rId106"/>
    <p:sldId id="1055" r:id="rId107"/>
    <p:sldId id="1043" r:id="rId108"/>
    <p:sldId id="1044" r:id="rId109"/>
    <p:sldId id="1045" r:id="rId110"/>
    <p:sldId id="1046" r:id="rId111"/>
    <p:sldId id="1049" r:id="rId112"/>
    <p:sldId id="1056" r:id="rId113"/>
    <p:sldId id="1064" r:id="rId114"/>
    <p:sldId id="1065" r:id="rId115"/>
    <p:sldId id="1038" r:id="rId116"/>
    <p:sldId id="1051" r:id="rId117"/>
    <p:sldId id="1053" r:id="rId118"/>
    <p:sldId id="1060" r:id="rId119"/>
    <p:sldId id="1061" r:id="rId120"/>
  </p:sldIdLst>
  <p:sldSz cx="9144000" cy="6858000" type="screen4x3"/>
  <p:notesSz cx="9283700" cy="6985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66"/>
    <a:srgbClr val="0000FF"/>
    <a:srgbClr val="FFFF99"/>
    <a:srgbClr val="DED9B7"/>
    <a:srgbClr val="960000"/>
    <a:srgbClr val="99FF33"/>
    <a:srgbClr val="C1B778"/>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751" autoAdjust="0"/>
    <p:restoredTop sz="88025" autoAdjust="0"/>
  </p:normalViewPr>
  <p:slideViewPr>
    <p:cSldViewPr snapToObjects="1">
      <p:cViewPr>
        <p:scale>
          <a:sx n="60" d="100"/>
          <a:sy n="60" d="100"/>
        </p:scale>
        <p:origin x="-1555" y="-29"/>
      </p:cViewPr>
      <p:guideLst>
        <p:guide orient="horz" pos="2944"/>
        <p:guide pos="5568"/>
      </p:guideLst>
    </p:cSldViewPr>
  </p:slideViewPr>
  <p:notesTextViewPr>
    <p:cViewPr>
      <p:scale>
        <a:sx n="100" d="100"/>
        <a:sy n="100" d="100"/>
      </p:scale>
      <p:origin x="0" y="0"/>
    </p:cViewPr>
  </p:notesTextViewPr>
  <p:notesViewPr>
    <p:cSldViewPr snapToObjects="1">
      <p:cViewPr varScale="1">
        <p:scale>
          <a:sx n="47" d="100"/>
          <a:sy n="47" d="100"/>
        </p:scale>
        <p:origin x="-1711" y="-58"/>
      </p:cViewPr>
      <p:guideLst>
        <p:guide orient="horz" pos="2200"/>
        <p:guide pos="2924"/>
      </p:guideLst>
    </p:cSldViewPr>
  </p:notes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slide" Target="slides/slide83.xml"/><Relationship Id="rId89" Type="http://schemas.openxmlformats.org/officeDocument/2006/relationships/slide" Target="slides/slide88.xml"/><Relationship Id="rId112" Type="http://schemas.openxmlformats.org/officeDocument/2006/relationships/slide" Target="slides/slide111.xml"/><Relationship Id="rId16" Type="http://schemas.openxmlformats.org/officeDocument/2006/relationships/slide" Target="slides/slide15.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slide" Target="slides/slide94.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13" Type="http://schemas.openxmlformats.org/officeDocument/2006/relationships/slide" Target="slides/slide112.xml"/><Relationship Id="rId118" Type="http://schemas.openxmlformats.org/officeDocument/2006/relationships/slide" Target="slides/slide117.xml"/><Relationship Id="rId126"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slide" Target="slides/slide102.xml"/><Relationship Id="rId108" Type="http://schemas.openxmlformats.org/officeDocument/2006/relationships/slide" Target="slides/slide107.xml"/><Relationship Id="rId116" Type="http://schemas.openxmlformats.org/officeDocument/2006/relationships/slide" Target="slides/slide115.xml"/><Relationship Id="rId124" Type="http://schemas.openxmlformats.org/officeDocument/2006/relationships/viewProps" Target="viewProp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slide" Target="slides/slide95.xml"/><Relationship Id="rId111" Type="http://schemas.openxmlformats.org/officeDocument/2006/relationships/slide" Target="slides/slide110.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6" Type="http://schemas.openxmlformats.org/officeDocument/2006/relationships/slide" Target="slides/slide105.xml"/><Relationship Id="rId114" Type="http://schemas.openxmlformats.org/officeDocument/2006/relationships/slide" Target="slides/slide113.xml"/><Relationship Id="rId119" Type="http://schemas.openxmlformats.org/officeDocument/2006/relationships/slide" Target="slides/slide118.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handoutMaster" Target="handoutMasters/handoutMaster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theme" Target="theme/theme1.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s>
</file>

<file path=ppt/activeX/_rels/activeX1.xml.rels><?xml version="1.0" encoding="UTF-8" standalone="yes"?>
<Relationships xmlns="http://schemas.openxmlformats.org/package/2006/relationships"><Relationship Id="rId1" Type="http://schemas.microsoft.com/office/2006/relationships/activeXControlBinary" Target="activeX1.bin"/></Relationships>
</file>

<file path=ppt/activeX/_rels/activeX2.xml.rels><?xml version="1.0" encoding="UTF-8" standalone="yes"?>
<Relationships xmlns="http://schemas.openxmlformats.org/package/2006/relationships"><Relationship Id="rId1" Type="http://schemas.microsoft.com/office/2006/relationships/activeXControlBinary" Target="activeX2.bin"/></Relationships>
</file>

<file path=ppt/activeX/_rels/activeX3.xml.rels><?xml version="1.0" encoding="UTF-8" standalone="yes"?>
<Relationships xmlns="http://schemas.openxmlformats.org/package/2006/relationships"><Relationship Id="rId1" Type="http://schemas.microsoft.com/office/2006/relationships/activeXControlBinary" Target="activeX3.bin"/></Relationships>
</file>

<file path=ppt/activeX/_rels/activeX4.xml.rels><?xml version="1.0" encoding="UTF-8" standalone="yes"?>
<Relationships xmlns="http://schemas.openxmlformats.org/package/2006/relationships"><Relationship Id="rId1" Type="http://schemas.microsoft.com/office/2006/relationships/activeXControlBinary" Target="activeX4.bin"/></Relationships>
</file>

<file path=ppt/activeX/_rels/activeX5.xml.rels><?xml version="1.0" encoding="UTF-8" standalone="yes"?>
<Relationships xmlns="http://schemas.openxmlformats.org/package/2006/relationships"><Relationship Id="rId1" Type="http://schemas.microsoft.com/office/2006/relationships/activeXControlBinary" Target="activeX5.bin"/></Relationships>
</file>

<file path=ppt/activeX/_rels/activeX6.xml.rels><?xml version="1.0" encoding="UTF-8" standalone="yes"?>
<Relationships xmlns="http://schemas.openxmlformats.org/package/2006/relationships"><Relationship Id="rId1" Type="http://schemas.microsoft.com/office/2006/relationships/activeXControlBinary" Target="activeX6.bin"/></Relationships>
</file>

<file path=ppt/activeX/_rels/activeX7.xml.rels><?xml version="1.0" encoding="UTF-8" standalone="yes"?>
<Relationships xmlns="http://schemas.openxmlformats.org/package/2006/relationships"><Relationship Id="rId1" Type="http://schemas.microsoft.com/office/2006/relationships/activeXControlBinary" Target="activeX7.bin"/></Relationships>
</file>

<file path=ppt/activeX/_rels/activeX8.xml.rels><?xml version="1.0" encoding="UTF-8" standalone="yes"?>
<Relationships xmlns="http://schemas.openxmlformats.org/package/2006/relationships"><Relationship Id="rId1" Type="http://schemas.microsoft.com/office/2006/relationships/activeXControlBinary" Target="activeX8.bin"/></Relationships>
</file>

<file path=ppt/activeX/activeX1.xml><?xml version="1.0" encoding="utf-8"?>
<ax:ocx xmlns:ax="http://schemas.microsoft.com/office/2006/activeX" xmlns:r="http://schemas.openxmlformats.org/officeDocument/2006/relationships" ax:classid="{D7053240-CE69-11CD-A777-00DD01143C57}" ax:persistence="persistStorage" r:id="rId1"/>
</file>

<file path=ppt/activeX/activeX2.xml><?xml version="1.0" encoding="utf-8"?>
<ax:ocx xmlns:ax="http://schemas.microsoft.com/office/2006/activeX" xmlns:r="http://schemas.openxmlformats.org/officeDocument/2006/relationships" ax:classid="{8BD21D50-EC42-11CE-9E0D-00AA006002F3}" ax:persistence="persistStorage" r:id="rId1"/>
</file>

<file path=ppt/activeX/activeX3.xml><?xml version="1.0" encoding="utf-8"?>
<ax:ocx xmlns:ax="http://schemas.microsoft.com/office/2006/activeX" xmlns:r="http://schemas.openxmlformats.org/officeDocument/2006/relationships" ax:classid="{8BD21D50-EC42-11CE-9E0D-00AA006002F3}" ax:persistence="persistStorage" r:id="rId1"/>
</file>

<file path=ppt/activeX/activeX4.xml><?xml version="1.0" encoding="utf-8"?>
<ax:ocx xmlns:ax="http://schemas.microsoft.com/office/2006/activeX" xmlns:r="http://schemas.openxmlformats.org/officeDocument/2006/relationships" ax:classid="{8BD21D10-EC42-11CE-9E0D-00AA006002F3}" ax:persistence="persistStorage" r:id="rId1"/>
</file>

<file path=ppt/activeX/activeX5.xml><?xml version="1.0" encoding="utf-8"?>
<ax:ocx xmlns:ax="http://schemas.microsoft.com/office/2006/activeX" xmlns:r="http://schemas.openxmlformats.org/officeDocument/2006/relationships" ax:classid="{8BD21D20-EC42-11CE-9E0D-00AA006002F3}" ax:persistence="persistStorage" r:id="rId1"/>
</file>

<file path=ppt/activeX/activeX6.xml><?xml version="1.0" encoding="utf-8"?>
<ax:ocx xmlns:ax="http://schemas.microsoft.com/office/2006/activeX" xmlns:r="http://schemas.openxmlformats.org/officeDocument/2006/relationships" ax:classid="{8BD21D30-EC42-11CE-9E0D-00AA006002F3}" ax:persistence="persistStorage" r:id="rId1"/>
</file>

<file path=ppt/activeX/activeX7.xml><?xml version="1.0" encoding="utf-8"?>
<ax:ocx xmlns:ax="http://schemas.microsoft.com/office/2006/activeX" xmlns:r="http://schemas.openxmlformats.org/officeDocument/2006/relationships" ax:classid="{DFD181E0-5E2F-11CE-A449-00AA004A803D}" ax:persistence="persistStorage" r:id="rId1"/>
</file>

<file path=ppt/activeX/activeX8.xml><?xml version="1.0" encoding="utf-8"?>
<ax:ocx xmlns:ax="http://schemas.microsoft.com/office/2006/activeX" xmlns:r="http://schemas.openxmlformats.org/officeDocument/2006/relationships" ax:classid="{8BD21D40-EC42-11CE-9E0D-00AA006002F3}" ax:persistence="persistStorage" r:id="rId1"/>
</file>

<file path=ppt/drawings/_rels/vmlDrawing1.vml.rels><?xml version="1.0" encoding="UTF-8" standalone="yes"?>
<Relationships xmlns="http://schemas.openxmlformats.org/package/2006/relationships"><Relationship Id="rId3" Type="http://schemas.openxmlformats.org/officeDocument/2006/relationships/image" Target="../media/image22.wmf"/><Relationship Id="rId7" Type="http://schemas.openxmlformats.org/officeDocument/2006/relationships/image" Target="../media/image26.wmf"/><Relationship Id="rId2" Type="http://schemas.openxmlformats.org/officeDocument/2006/relationships/image" Target="../media/image21.wmf"/><Relationship Id="rId1" Type="http://schemas.openxmlformats.org/officeDocument/2006/relationships/image" Target="../media/image20.wmf"/><Relationship Id="rId6" Type="http://schemas.openxmlformats.org/officeDocument/2006/relationships/image" Target="../media/image25.wmf"/><Relationship Id="rId5" Type="http://schemas.openxmlformats.org/officeDocument/2006/relationships/image" Target="../media/image24.wmf"/><Relationship Id="rId4" Type="http://schemas.openxmlformats.org/officeDocument/2006/relationships/image" Target="../media/image23.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7" cy="3492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5258615" y="0"/>
            <a:ext cx="4022937" cy="349250"/>
          </a:xfrm>
          <a:prstGeom prst="rect">
            <a:avLst/>
          </a:prstGeom>
        </p:spPr>
        <p:txBody>
          <a:bodyPr vert="horz" lIns="92958" tIns="46479" rIns="92958" bIns="46479" rtlCol="0"/>
          <a:lstStyle>
            <a:lvl1pPr algn="r">
              <a:defRPr sz="1200"/>
            </a:lvl1pPr>
          </a:lstStyle>
          <a:p>
            <a:fld id="{53E900B7-2981-4D74-994F-BF7F6E666201}" type="datetimeFigureOut">
              <a:rPr lang="en-US" smtClean="0"/>
              <a:t>10/10/2018</a:t>
            </a:fld>
            <a:endParaRPr lang="en-US"/>
          </a:p>
        </p:txBody>
      </p:sp>
      <p:sp>
        <p:nvSpPr>
          <p:cNvPr id="4" name="Footer Placeholder 3"/>
          <p:cNvSpPr>
            <a:spLocks noGrp="1"/>
          </p:cNvSpPr>
          <p:nvPr>
            <p:ph type="ftr" sz="quarter" idx="2"/>
          </p:nvPr>
        </p:nvSpPr>
        <p:spPr>
          <a:xfrm>
            <a:off x="0" y="6634538"/>
            <a:ext cx="4022937" cy="349250"/>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5258615" y="6634538"/>
            <a:ext cx="4022937" cy="349250"/>
          </a:xfrm>
          <a:prstGeom prst="rect">
            <a:avLst/>
          </a:prstGeom>
        </p:spPr>
        <p:txBody>
          <a:bodyPr vert="horz" lIns="92958" tIns="46479" rIns="92958" bIns="46479" rtlCol="0" anchor="b"/>
          <a:lstStyle>
            <a:lvl1pPr algn="r">
              <a:defRPr sz="1200"/>
            </a:lvl1pPr>
          </a:lstStyle>
          <a:p>
            <a:fld id="{0B0C2A28-EEFE-4FF3-977A-EFBA9E380643}" type="slidenum">
              <a:rPr lang="en-US" smtClean="0"/>
              <a:t>‹#›</a:t>
            </a:fld>
            <a:endParaRPr lang="en-US"/>
          </a:p>
        </p:txBody>
      </p:sp>
    </p:spTree>
    <p:extLst>
      <p:ext uri="{BB962C8B-B14F-4D97-AF65-F5344CB8AC3E}">
        <p14:creationId xmlns:p14="http://schemas.microsoft.com/office/powerpoint/2010/main" val="3758309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defRPr sz="1200">
                <a:latin typeface="Arial" charset="0"/>
              </a:defRPr>
            </a:lvl1pPr>
          </a:lstStyle>
          <a:p>
            <a:pPr>
              <a:defRPr/>
            </a:pPr>
            <a:endParaRPr lang="en-US"/>
          </a:p>
        </p:txBody>
      </p:sp>
      <p:sp>
        <p:nvSpPr>
          <p:cNvPr id="59395" name="Rectangle 3"/>
          <p:cNvSpPr>
            <a:spLocks noGrp="1" noChangeArrowheads="1"/>
          </p:cNvSpPr>
          <p:nvPr>
            <p:ph type="dt" idx="1"/>
          </p:nvPr>
        </p:nvSpPr>
        <p:spPr bwMode="auto">
          <a:xfrm>
            <a:off x="5258615" y="0"/>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lgn="r">
              <a:defRPr sz="1200">
                <a:latin typeface="Arial" charset="0"/>
              </a:defRPr>
            </a:lvl1pPr>
          </a:lstStyle>
          <a:p>
            <a:pPr>
              <a:defRPr/>
            </a:pPr>
            <a:fld id="{10C61A07-28D7-4F09-9702-0F4188054F06}" type="datetimeFigureOut">
              <a:rPr lang="en-US"/>
              <a:pPr>
                <a:defRPr/>
              </a:pPr>
              <a:t>10/10/2018</a:t>
            </a:fld>
            <a:endParaRPr lang="en-US"/>
          </a:p>
        </p:txBody>
      </p:sp>
      <p:sp>
        <p:nvSpPr>
          <p:cNvPr id="60420" name="Rectangle 4"/>
          <p:cNvSpPr>
            <a:spLocks noGrp="1" noRot="1" noChangeAspect="1" noChangeArrowheads="1" noTextEdit="1"/>
          </p:cNvSpPr>
          <p:nvPr>
            <p:ph type="sldImg" idx="2"/>
          </p:nvPr>
        </p:nvSpPr>
        <p:spPr bwMode="auto">
          <a:xfrm>
            <a:off x="2895600" y="523875"/>
            <a:ext cx="3492500" cy="26193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928370" y="3317875"/>
            <a:ext cx="742696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9398" name="Rectangle 6"/>
          <p:cNvSpPr>
            <a:spLocks noGrp="1" noChangeArrowheads="1"/>
          </p:cNvSpPr>
          <p:nvPr>
            <p:ph type="ftr" sz="quarter" idx="4"/>
          </p:nvPr>
        </p:nvSpPr>
        <p:spPr bwMode="auto">
          <a:xfrm>
            <a:off x="0" y="6634538"/>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defRPr sz="1200">
                <a:latin typeface="Arial" charset="0"/>
              </a:defRPr>
            </a:lvl1pPr>
          </a:lstStyle>
          <a:p>
            <a:pPr>
              <a:defRPr/>
            </a:pPr>
            <a:endParaRPr lang="en-US"/>
          </a:p>
        </p:txBody>
      </p:sp>
      <p:sp>
        <p:nvSpPr>
          <p:cNvPr id="59399" name="Rectangle 7"/>
          <p:cNvSpPr>
            <a:spLocks noGrp="1" noChangeArrowheads="1"/>
          </p:cNvSpPr>
          <p:nvPr>
            <p:ph type="sldNum" sz="quarter" idx="5"/>
          </p:nvPr>
        </p:nvSpPr>
        <p:spPr bwMode="auto">
          <a:xfrm>
            <a:off x="5258615" y="6634538"/>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lgn="r">
              <a:defRPr sz="1200">
                <a:latin typeface="Arial" charset="0"/>
              </a:defRPr>
            </a:lvl1pPr>
          </a:lstStyle>
          <a:p>
            <a:pPr>
              <a:defRPr/>
            </a:pPr>
            <a:fld id="{7D3CBC73-C2A9-4DD7-952D-12BB5FF1481C}" type="slidenum">
              <a:rPr lang="en-US"/>
              <a:pPr>
                <a:defRPr/>
              </a:pPr>
              <a:t>‹#›</a:t>
            </a:fld>
            <a:endParaRPr lang="en-US"/>
          </a:p>
        </p:txBody>
      </p:sp>
    </p:spTree>
    <p:extLst>
      <p:ext uri="{BB962C8B-B14F-4D97-AF65-F5344CB8AC3E}">
        <p14:creationId xmlns:p14="http://schemas.microsoft.com/office/powerpoint/2010/main" val="2120219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3" Type="http://schemas.openxmlformats.org/officeDocument/2006/relationships/hyperlink" Target="http://rickwash.com/papers/nspw06r-wash.pdf" TargetMode="External"/><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https://fstoppers.com/education/can-you-see-difference-between-10-bit-and-8-bit-images-and-video-footage-166977</a:t>
            </a:r>
            <a:endParaRPr lang="en-US"/>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a:t>
            </a:fld>
            <a:endParaRPr lang="en-US"/>
          </a:p>
        </p:txBody>
      </p:sp>
    </p:spTree>
    <p:extLst>
      <p:ext uri="{BB962C8B-B14F-4D97-AF65-F5344CB8AC3E}">
        <p14:creationId xmlns:p14="http://schemas.microsoft.com/office/powerpoint/2010/main" val="198347873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is confusing b/c it has option</a:t>
            </a:r>
            <a:r>
              <a:rPr lang="en-US" baseline="0" dirty="0" smtClean="0"/>
              <a:t> “Do not record a teleconference” but button is “Start Recording”</a:t>
            </a:r>
            <a:endParaRPr lang="en-US" dirty="0" smtClean="0"/>
          </a:p>
          <a:p>
            <a:r>
              <a:rPr lang="en-US" dirty="0" smtClean="0"/>
              <a:t>It can sometimes be hard to make use of mental models directly. </a:t>
            </a:r>
          </a:p>
          <a:p>
            <a:r>
              <a:rPr lang="en-US" dirty="0" smtClean="0"/>
              <a:t>The</a:t>
            </a:r>
            <a:r>
              <a:rPr lang="en-US" baseline="0" dirty="0" smtClean="0"/>
              <a:t> most immediate thing you can do with mental models is to consider predictability.</a:t>
            </a:r>
          </a:p>
          <a:p>
            <a:endParaRPr lang="en-US" baseline="0" dirty="0" smtClean="0"/>
          </a:p>
          <a:p>
            <a:r>
              <a:rPr lang="en-US" baseline="0" dirty="0" smtClean="0"/>
              <a:t>For example, here is a screenshot from WebEx. We’ve selected “Do not record a teleconference”, but to continue, we have to hit the “Start Recording” button. So we have a conflict in the mental model here.</a:t>
            </a:r>
          </a:p>
          <a:p>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13</a:t>
            </a:fld>
            <a:endParaRPr lang="en-US"/>
          </a:p>
        </p:txBody>
      </p:sp>
    </p:spTree>
    <p:extLst>
      <p:ext uri="{BB962C8B-B14F-4D97-AF65-F5344CB8AC3E}">
        <p14:creationId xmlns:p14="http://schemas.microsoft.com/office/powerpoint/2010/main" val="312401675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how broken this interface is, someone actually drew an arrow on it.</a:t>
            </a:r>
          </a:p>
          <a:p>
            <a:r>
              <a:rPr lang="en-US" dirty="0" smtClean="0"/>
              <a:t>This is also a mapping problem and a visual grouping problem</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14</a:t>
            </a:fld>
            <a:endParaRPr lang="en-US"/>
          </a:p>
        </p:txBody>
      </p:sp>
    </p:spTree>
    <p:extLst>
      <p:ext uri="{BB962C8B-B14F-4D97-AF65-F5344CB8AC3E}">
        <p14:creationId xmlns:p14="http://schemas.microsoft.com/office/powerpoint/2010/main" val="130189606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Slide Image Placeholder 1"/>
          <p:cNvSpPr>
            <a:spLocks noGrp="1" noRot="1" noChangeAspect="1" noTextEdit="1"/>
          </p:cNvSpPr>
          <p:nvPr>
            <p:ph type="sldImg"/>
          </p:nvPr>
        </p:nvSpPr>
        <p:spPr>
          <a:ln/>
        </p:spPr>
      </p:sp>
      <p:sp>
        <p:nvSpPr>
          <p:cNvPr id="116739" name="Notes Placeholder 2"/>
          <p:cNvSpPr>
            <a:spLocks noGrp="1"/>
          </p:cNvSpPr>
          <p:nvPr>
            <p:ph type="body" idx="1"/>
          </p:nvPr>
        </p:nvSpPr>
        <p:spPr>
          <a:noFill/>
        </p:spPr>
        <p:txBody>
          <a:bodyPr/>
          <a:lstStyle/>
          <a:p>
            <a:r>
              <a:rPr lang="en-US" dirty="0" smtClean="0"/>
              <a:t>Not only can they see it, apparently that person’s friends can see the tagged image too (at least it was last time I checked)</a:t>
            </a:r>
          </a:p>
          <a:p>
            <a:r>
              <a:rPr lang="en-US" dirty="0" smtClean="0">
                <a:hlinkClick r:id="rId3"/>
              </a:rPr>
              <a:t>http://rickwash.com/papers/nspw06r-wash.pdf</a:t>
            </a:r>
            <a:r>
              <a:rPr lang="en-US" baseline="0" dirty="0" smtClean="0"/>
              <a:t> describes folk models for security</a:t>
            </a:r>
            <a:endParaRPr lang="en-US" dirty="0" smtClean="0"/>
          </a:p>
          <a:p>
            <a:endParaRPr lang="en-US" dirty="0" smtClean="0"/>
          </a:p>
          <a:p>
            <a:endParaRPr lang="en-US" dirty="0" smtClean="0"/>
          </a:p>
        </p:txBody>
      </p:sp>
      <p:sp>
        <p:nvSpPr>
          <p:cNvPr id="116740" name="Slide Number Placeholder 3"/>
          <p:cNvSpPr>
            <a:spLocks noGrp="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defTabSz="457200" eaLnBrk="0" fontAlgn="base" hangingPunct="0">
              <a:spcBef>
                <a:spcPct val="0"/>
              </a:spcBef>
              <a:spcAft>
                <a:spcPct val="0"/>
              </a:spcAft>
              <a:defRPr>
                <a:solidFill>
                  <a:schemeClr val="tx1"/>
                </a:solidFill>
                <a:latin typeface="Arial" pitchFamily="34" charset="0"/>
              </a:defRPr>
            </a:lvl6pPr>
            <a:lvl7pPr marL="2971800" indent="-228600" defTabSz="457200" eaLnBrk="0" fontAlgn="base" hangingPunct="0">
              <a:spcBef>
                <a:spcPct val="0"/>
              </a:spcBef>
              <a:spcAft>
                <a:spcPct val="0"/>
              </a:spcAft>
              <a:defRPr>
                <a:solidFill>
                  <a:schemeClr val="tx1"/>
                </a:solidFill>
                <a:latin typeface="Arial" pitchFamily="34" charset="0"/>
              </a:defRPr>
            </a:lvl7pPr>
            <a:lvl8pPr marL="3429000" indent="-228600" defTabSz="457200" eaLnBrk="0" fontAlgn="base" hangingPunct="0">
              <a:spcBef>
                <a:spcPct val="0"/>
              </a:spcBef>
              <a:spcAft>
                <a:spcPct val="0"/>
              </a:spcAft>
              <a:defRPr>
                <a:solidFill>
                  <a:schemeClr val="tx1"/>
                </a:solidFill>
                <a:latin typeface="Arial" pitchFamily="34" charset="0"/>
              </a:defRPr>
            </a:lvl8pPr>
            <a:lvl9pPr marL="3886200" indent="-228600" defTabSz="457200" eaLnBrk="0" fontAlgn="base" hangingPunct="0">
              <a:spcBef>
                <a:spcPct val="0"/>
              </a:spcBef>
              <a:spcAft>
                <a:spcPct val="0"/>
              </a:spcAft>
              <a:defRPr>
                <a:solidFill>
                  <a:schemeClr val="tx1"/>
                </a:solidFill>
                <a:latin typeface="Arial" pitchFamily="34" charset="0"/>
              </a:defRPr>
            </a:lvl9pPr>
          </a:lstStyle>
          <a:p>
            <a:pPr eaLnBrk="1" hangingPunct="1"/>
            <a:fld id="{C7310299-DB87-41E1-8C5D-475A43B45AE8}" type="slidenum">
              <a:rPr lang="en-US" smtClean="0"/>
              <a:pPr eaLnBrk="1" hangingPunct="1"/>
              <a:t>15</a:t>
            </a:fld>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4002" name="Rectangle 2"/>
          <p:cNvSpPr>
            <a:spLocks noGrp="1" noRot="1" noChangeAspect="1" noChangeArrowheads="1" noTextEdit="1"/>
          </p:cNvSpPr>
          <p:nvPr>
            <p:ph type="sldImg"/>
          </p:nvPr>
        </p:nvSpPr>
        <p:spPr>
          <a:xfrm>
            <a:off x="2905125" y="528638"/>
            <a:ext cx="3479800" cy="2609850"/>
          </a:xfrm>
          <a:ln/>
        </p:spPr>
      </p:sp>
      <p:sp>
        <p:nvSpPr>
          <p:cNvPr id="384003" name="Rectangle 3"/>
          <p:cNvSpPr>
            <a:spLocks noGrp="1" noChangeArrowheads="1"/>
          </p:cNvSpPr>
          <p:nvPr>
            <p:ph type="body" idx="1"/>
          </p:nvPr>
        </p:nvSpPr>
        <p:spPr>
          <a:xfrm>
            <a:off x="1237827" y="3315450"/>
            <a:ext cx="6808047" cy="3143250"/>
          </a:xfrm>
          <a:noFill/>
        </p:spPr>
        <p:txBody>
          <a:bodyPr/>
          <a:lstStyle/>
          <a:p>
            <a:r>
              <a:rPr lang="en-US" dirty="0" smtClean="0"/>
              <a:t>In DOET, affordances are visual. But affordances are more than that. Affordances are anything that can be</a:t>
            </a:r>
            <a:r>
              <a:rPr lang="en-US" baseline="0" dirty="0" smtClean="0"/>
              <a:t> perceived</a:t>
            </a:r>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6050" name="Rectangle 2"/>
          <p:cNvSpPr>
            <a:spLocks noGrp="1" noRot="1" noChangeAspect="1" noChangeArrowheads="1" noTextEdit="1"/>
          </p:cNvSpPr>
          <p:nvPr>
            <p:ph type="sldImg"/>
          </p:nvPr>
        </p:nvSpPr>
        <p:spPr>
          <a:xfrm>
            <a:off x="2905125" y="528638"/>
            <a:ext cx="3479800" cy="2609850"/>
          </a:xfrm>
          <a:ln/>
        </p:spPr>
      </p:sp>
      <p:sp>
        <p:nvSpPr>
          <p:cNvPr id="386051" name="Rectangle 3"/>
          <p:cNvSpPr>
            <a:spLocks noGrp="1" noChangeArrowheads="1"/>
          </p:cNvSpPr>
          <p:nvPr>
            <p:ph type="body" idx="1"/>
          </p:nvPr>
        </p:nvSpPr>
        <p:spPr>
          <a:xfrm>
            <a:off x="1237827" y="3315450"/>
            <a:ext cx="6808047" cy="3143250"/>
          </a:xfrm>
          <a:noFill/>
        </p:spPr>
        <p:txBody>
          <a:bodyPr/>
          <a:lstStyle/>
          <a:p>
            <a:r>
              <a:rPr lang="en-US" smtClean="0"/>
              <a:t>In DOET, affordances are visual. But affordances are more than that. Affordances can be </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Rot="1" noChangeAspect="1" noChangeArrowheads="1" noTextEdit="1"/>
          </p:cNvSpPr>
          <p:nvPr>
            <p:ph type="sldImg"/>
          </p:nvPr>
        </p:nvSpPr>
        <p:spPr>
          <a:ln/>
        </p:spPr>
      </p:sp>
      <p:sp>
        <p:nvSpPr>
          <p:cNvPr id="539651" name="Rectangle 3"/>
          <p:cNvSpPr>
            <a:spLocks noGrp="1" noChangeArrowheads="1"/>
          </p:cNvSpPr>
          <p:nvPr>
            <p:ph type="body" idx="1"/>
          </p:nvPr>
        </p:nvSpPr>
        <p:spPr>
          <a:noFill/>
        </p:spPr>
        <p:txBody>
          <a:bodyPr/>
          <a:lstStyle/>
          <a:p>
            <a:r>
              <a:rPr lang="en-US" dirty="0" smtClean="0"/>
              <a:t>Very nice design by Windows Phone UI team</a:t>
            </a:r>
          </a:p>
          <a:p>
            <a:r>
              <a:rPr lang="en-US" dirty="0" smtClean="0"/>
              <a:t>Look at right side, it has a small part of the next screen, suggesting that you can slide over</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Previous example we saw</a:t>
            </a:r>
          </a:p>
          <a:p>
            <a:r>
              <a:rPr lang="en-US" dirty="0" smtClean="0"/>
              <a:t>No</a:t>
            </a:r>
            <a:r>
              <a:rPr lang="en-US" baseline="0" dirty="0" smtClean="0"/>
              <a:t> obvious way to scroll. Turns out you have to mouse over, and then it will show the arrows.</a:t>
            </a:r>
          </a:p>
          <a:p>
            <a:r>
              <a:rPr lang="en-US" baseline="0" dirty="0" smtClean="0"/>
              <a:t>But you don’t click, you just mouse over and then it will slide.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23</a:t>
            </a:fld>
            <a:endParaRPr lang="en-US"/>
          </a:p>
        </p:txBody>
      </p:sp>
    </p:spTree>
    <p:extLst>
      <p:ext uri="{BB962C8B-B14F-4D97-AF65-F5344CB8AC3E}">
        <p14:creationId xmlns:p14="http://schemas.microsoft.com/office/powerpoint/2010/main" val="33526417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clickable here?</a:t>
            </a:r>
          </a:p>
          <a:p>
            <a:r>
              <a:rPr lang="en-US" dirty="0" smtClean="0"/>
              <a:t>The X is clickable</a:t>
            </a:r>
          </a:p>
          <a:p>
            <a:r>
              <a:rPr lang="en-US" dirty="0" smtClean="0"/>
              <a:t>Turns out that</a:t>
            </a:r>
            <a:r>
              <a:rPr lang="en-US" baseline="0" dirty="0" smtClean="0"/>
              <a:t> the GPS location symbol is clickable too</a:t>
            </a:r>
          </a:p>
          <a:p>
            <a:r>
              <a:rPr lang="en-US" baseline="0" dirty="0" smtClean="0"/>
              <a:t>This is one of the problems with Material Design, tries to be ultra minimalist</a:t>
            </a:r>
          </a:p>
          <a:p>
            <a:r>
              <a:rPr lang="en-US" baseline="0" dirty="0" smtClean="0"/>
              <a:t>One solution to keep minimalism is to add a (View Map) label</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25</a:t>
            </a:fld>
            <a:endParaRPr lang="en-US"/>
          </a:p>
        </p:txBody>
      </p:sp>
    </p:spTree>
    <p:extLst>
      <p:ext uri="{BB962C8B-B14F-4D97-AF65-F5344CB8AC3E}">
        <p14:creationId xmlns:p14="http://schemas.microsoft.com/office/powerpoint/2010/main" val="18553320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What’s clickable here?</a:t>
            </a:r>
          </a:p>
          <a:p>
            <a:r>
              <a:rPr lang="en-US" dirty="0" smtClean="0"/>
              <a:t>http://combadi.com/</a:t>
            </a:r>
          </a:p>
          <a:p>
            <a:r>
              <a:rPr lang="en-US" dirty="0" smtClean="0"/>
              <a:t>Almost</a:t>
            </a:r>
            <a:r>
              <a:rPr lang="en-US" baseline="0" dirty="0" smtClean="0"/>
              <a:t> everything is clickable except the main “Come Back” and text below</a:t>
            </a:r>
          </a:p>
          <a:p>
            <a:r>
              <a:rPr lang="en-US" baseline="0" dirty="0" smtClean="0"/>
              <a:t>Also needs more contrast for text in center, or a thicker font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26</a:t>
            </a:fld>
            <a:endParaRPr lang="en-US"/>
          </a:p>
        </p:txBody>
      </p:sp>
    </p:spTree>
    <p:extLst>
      <p:ext uri="{BB962C8B-B14F-4D97-AF65-F5344CB8AC3E}">
        <p14:creationId xmlns:p14="http://schemas.microsoft.com/office/powerpoint/2010/main" val="78266742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http://myberlinconnect.de/</a:t>
            </a:r>
          </a:p>
          <a:p>
            <a:r>
              <a:rPr lang="en-US" dirty="0" smtClean="0"/>
              <a:t>Surprisingly, only a few things clickable here (not About or Enlarge</a:t>
            </a:r>
            <a:r>
              <a:rPr lang="en-US" baseline="0" dirty="0" smtClean="0"/>
              <a:t> or Newsletter)</a:t>
            </a:r>
            <a:endParaRPr lang="en-US" dirty="0" smtClean="0"/>
          </a:p>
          <a:p>
            <a:r>
              <a:rPr lang="en-US" dirty="0" smtClean="0"/>
              <a:t>Menu icon, Listen, and Subscribe. Rest isn’t.</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27</a:t>
            </a:fld>
            <a:endParaRPr lang="en-US"/>
          </a:p>
        </p:txBody>
      </p:sp>
    </p:spTree>
    <p:extLst>
      <p:ext uri="{BB962C8B-B14F-4D97-AF65-F5344CB8AC3E}">
        <p14:creationId xmlns:p14="http://schemas.microsoft.com/office/powerpoint/2010/main" val="84799753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364547" name="Rectangle 3"/>
          <p:cNvSpPr>
            <a:spLocks noGrp="1" noChangeArrowheads="1"/>
          </p:cNvSpPr>
          <p:nvPr>
            <p:ph type="body" idx="1"/>
          </p:nvPr>
        </p:nvSpPr>
        <p:spPr>
          <a:xfrm>
            <a:off x="1237827" y="3315450"/>
            <a:ext cx="6808047" cy="3143250"/>
          </a:xfrm>
          <a:noFill/>
        </p:spPr>
        <p:txBody>
          <a:bodyPr lIns="92539" tIns="47054" rIns="92539" bIns="47054"/>
          <a:lstStyle/>
          <a:p>
            <a:r>
              <a:rPr lang="en-US" dirty="0" smtClean="0"/>
              <a:t>Thermostat</a:t>
            </a:r>
            <a:r>
              <a:rPr lang="en-US" baseline="0" dirty="0" smtClean="0"/>
              <a:t> mental model 1: like a faucet, higher makes it get warmer faster</a:t>
            </a:r>
          </a:p>
          <a:p>
            <a:r>
              <a:rPr lang="en-US" dirty="0" smtClean="0"/>
              <a:t>Thermostat</a:t>
            </a:r>
            <a:r>
              <a:rPr lang="en-US" baseline="0" dirty="0" smtClean="0"/>
              <a:t> mental model 2: like an on/off switch (typically the correct mental model)</a:t>
            </a:r>
            <a:endParaRPr lang="en-US" dirty="0"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from https://www.nngroup.com/articles/clickable-elements/</a:t>
            </a:r>
          </a:p>
          <a:p>
            <a:r>
              <a:rPr lang="en-US" dirty="0" smtClean="0"/>
              <a:t>Things with Chevrons are clickable, though rest isn’t. This is a good case of where </a:t>
            </a:r>
            <a:r>
              <a:rPr lang="en-US" dirty="0" err="1" smtClean="0"/>
              <a:t>Fitts</a:t>
            </a:r>
            <a:r>
              <a:rPr lang="en-US" dirty="0" smtClean="0"/>
              <a:t>’ Law might be really useful, by having larger</a:t>
            </a:r>
            <a:r>
              <a:rPr lang="en-US" baseline="0" dirty="0" smtClean="0"/>
              <a:t> clickable areas. Also, note that the links don’t necessarily draw a person’s eye to them, so it’s hard to </a:t>
            </a:r>
            <a:r>
              <a:rPr lang="en-US" baseline="0" dirty="0" err="1" smtClean="0"/>
              <a:t>grok</a:t>
            </a:r>
            <a:r>
              <a:rPr lang="en-US" baseline="0" dirty="0" smtClean="0"/>
              <a:t> quickly what’s clickable and what’s not.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28</a:t>
            </a:fld>
            <a:endParaRPr lang="en-US"/>
          </a:p>
        </p:txBody>
      </p:sp>
    </p:spTree>
    <p:extLst>
      <p:ext uri="{BB962C8B-B14F-4D97-AF65-F5344CB8AC3E}">
        <p14:creationId xmlns:p14="http://schemas.microsoft.com/office/powerpoint/2010/main" val="362586176"/>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Rods at edge of eyes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31</a:t>
            </a:fld>
            <a:endParaRPr lang="en-US"/>
          </a:p>
        </p:txBody>
      </p:sp>
    </p:spTree>
    <p:extLst>
      <p:ext uri="{BB962C8B-B14F-4D97-AF65-F5344CB8AC3E}">
        <p14:creationId xmlns:p14="http://schemas.microsoft.com/office/powerpoint/2010/main" val="40548690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Basically, response time will typically be pretty good w/o you having to do anything special</a:t>
            </a:r>
          </a:p>
          <a:p>
            <a:r>
              <a:rPr lang="en-US" dirty="0" smtClean="0"/>
              <a:t>We</a:t>
            </a:r>
            <a:r>
              <a:rPr lang="en-US" baseline="0" dirty="0" smtClean="0"/>
              <a:t> all have a portable supercomputer in our pockets and purses</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32</a:t>
            </a:fld>
            <a:endParaRPr lang="en-US"/>
          </a:p>
        </p:txBody>
      </p:sp>
    </p:spTree>
    <p:extLst>
      <p:ext uri="{BB962C8B-B14F-4D97-AF65-F5344CB8AC3E}">
        <p14:creationId xmlns:p14="http://schemas.microsoft.com/office/powerpoint/2010/main" val="184767484"/>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100ms is order of magnitude</a:t>
            </a:r>
          </a:p>
          <a:p>
            <a:r>
              <a:rPr lang="en-US" dirty="0" smtClean="0"/>
              <a:t>See Daniel </a:t>
            </a:r>
            <a:r>
              <a:rPr lang="en-US" dirty="0" err="1" smtClean="0"/>
              <a:t>Wigdor’s</a:t>
            </a:r>
            <a:r>
              <a:rPr lang="en-US" dirty="0" smtClean="0"/>
              <a:t> work for more evaluation on</a:t>
            </a:r>
            <a:r>
              <a:rPr lang="en-US" baseline="0" dirty="0" smtClean="0"/>
              <a:t> this. Certain kinds of things need to be faster, e.g. smooth animation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33</a:t>
            </a:fld>
            <a:endParaRPr lang="en-US"/>
          </a:p>
        </p:txBody>
      </p:sp>
    </p:spTree>
    <p:extLst>
      <p:ext uri="{BB962C8B-B14F-4D97-AF65-F5344CB8AC3E}">
        <p14:creationId xmlns:p14="http://schemas.microsoft.com/office/powerpoint/2010/main" val="13699423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02" name="Rectangle 2"/>
          <p:cNvSpPr>
            <a:spLocks noGrp="1" noRot="1" noChangeAspect="1" noChangeArrowheads="1" noTextEdit="1"/>
          </p:cNvSpPr>
          <p:nvPr>
            <p:ph type="sldImg"/>
          </p:nvPr>
        </p:nvSpPr>
        <p:spPr>
          <a:xfrm>
            <a:off x="2901950" y="528638"/>
            <a:ext cx="3481388" cy="2611437"/>
          </a:xfrm>
          <a:ln w="12700" cap="flat">
            <a:solidFill>
              <a:schemeClr val="tx1"/>
            </a:solidFill>
          </a:ln>
        </p:spPr>
      </p:sp>
      <p:sp>
        <p:nvSpPr>
          <p:cNvPr id="409603" name="Rectangle 3"/>
          <p:cNvSpPr>
            <a:spLocks noGrp="1" noChangeArrowheads="1"/>
          </p:cNvSpPr>
          <p:nvPr>
            <p:ph type="body" idx="1"/>
          </p:nvPr>
        </p:nvSpPr>
        <p:spPr>
          <a:xfrm>
            <a:off x="1237827" y="3316663"/>
            <a:ext cx="6808047" cy="3142037"/>
          </a:xfrm>
          <a:noFill/>
        </p:spPr>
        <p:txBody>
          <a:bodyPr lIns="92540" tIns="47054" rIns="92540" bIns="47054"/>
          <a:lstStyle/>
          <a:p>
            <a:r>
              <a:rPr lang="en-US" dirty="0" smtClean="0"/>
              <a:t>About 100 </a:t>
            </a:r>
            <a:r>
              <a:rPr lang="en-US" dirty="0" err="1" smtClean="0"/>
              <a:t>msec</a:t>
            </a:r>
            <a:r>
              <a:rPr lang="en-US" dirty="0" smtClean="0"/>
              <a:t> is upper bound, though faster is better for smooth animation</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Elevators use: mirrors, notification of which elevator to go to,</a:t>
            </a:r>
            <a:r>
              <a:rPr lang="en-US" baseline="0" dirty="0" smtClean="0"/>
              <a:t> what floor elevator is on</a:t>
            </a:r>
            <a:endParaRPr lang="en-US" dirty="0" smtClean="0"/>
          </a:p>
          <a:p>
            <a:r>
              <a:rPr lang="en-US" dirty="0" smtClean="0"/>
              <a:t>iOS shows last image of app, gives app a second</a:t>
            </a:r>
            <a:r>
              <a:rPr lang="en-US" baseline="0" dirty="0" smtClean="0"/>
              <a:t> or two to load</a:t>
            </a:r>
          </a:p>
          <a:p>
            <a:r>
              <a:rPr lang="en-US" baseline="0" dirty="0" smtClean="0"/>
              <a:t>Apple Newton had a cute animation when trashing things, to distract users</a:t>
            </a:r>
          </a:p>
          <a:p>
            <a:r>
              <a:rPr lang="en-US" baseline="0" dirty="0" smtClean="0"/>
              <a:t>In early studies (Jared Spool et al), Amazon’s perceived time to complete a task was better than actual time, made it feel fast vs competitors</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38</a:t>
            </a:fld>
            <a:endParaRPr lang="en-US"/>
          </a:p>
        </p:txBody>
      </p:sp>
    </p:spTree>
    <p:extLst>
      <p:ext uri="{BB962C8B-B14F-4D97-AF65-F5344CB8AC3E}">
        <p14:creationId xmlns:p14="http://schemas.microsoft.com/office/powerpoint/2010/main" val="4267391793"/>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http://www.nytimes.com/2012/03/01/technology/impatient-web-users-flee-slow-loading-sites.html</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39</a:t>
            </a:fld>
            <a:endParaRPr lang="en-US"/>
          </a:p>
        </p:txBody>
      </p:sp>
    </p:spTree>
    <p:extLst>
      <p:ext uri="{BB962C8B-B14F-4D97-AF65-F5344CB8AC3E}">
        <p14:creationId xmlns:p14="http://schemas.microsoft.com/office/powerpoint/2010/main" val="1204866605"/>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use Chrome tools to see load times, can help you optimize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41</a:t>
            </a:fld>
            <a:endParaRPr lang="en-US"/>
          </a:p>
        </p:txBody>
      </p:sp>
    </p:spTree>
    <p:extLst>
      <p:ext uri="{BB962C8B-B14F-4D97-AF65-F5344CB8AC3E}">
        <p14:creationId xmlns:p14="http://schemas.microsoft.com/office/powerpoint/2010/main" val="220411794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Menus are designed around the 7 +- 2</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45</a:t>
            </a:fld>
            <a:endParaRPr lang="en-US"/>
          </a:p>
        </p:txBody>
      </p:sp>
    </p:spTree>
    <p:extLst>
      <p:ext uri="{BB962C8B-B14F-4D97-AF65-F5344CB8AC3E}">
        <p14:creationId xmlns:p14="http://schemas.microsoft.com/office/powerpoint/2010/main" val="10630892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chunking and 7 +- 2 here in</a:t>
            </a:r>
            <a:r>
              <a:rPr lang="en-US" baseline="0" dirty="0" smtClean="0"/>
              <a:t> </a:t>
            </a:r>
            <a:r>
              <a:rPr lang="en-US" baseline="0" dirty="0" err="1" smtClean="0"/>
              <a:t>Powerpoint’s</a:t>
            </a:r>
            <a:r>
              <a:rPr lang="en-US" baseline="0" dirty="0" smtClean="0"/>
              <a:t> ribbon menu</a:t>
            </a:r>
            <a:endParaRPr lang="en-US" dirty="0" smtClean="0"/>
          </a:p>
          <a:p>
            <a:r>
              <a:rPr lang="en-US" dirty="0" smtClean="0"/>
              <a:t>About 7 top level items</a:t>
            </a:r>
          </a:p>
          <a:p>
            <a:r>
              <a:rPr lang="en-US" dirty="0" smtClean="0"/>
              <a:t>About 7 </a:t>
            </a:r>
            <a:r>
              <a:rPr lang="en-US" dirty="0" err="1" smtClean="0"/>
              <a:t>subitems</a:t>
            </a:r>
            <a:r>
              <a:rPr lang="en-US" dirty="0" smtClean="0"/>
              <a:t> under each</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46</a:t>
            </a:fld>
            <a:endParaRPr lang="en-US"/>
          </a:p>
        </p:txBody>
      </p:sp>
    </p:spTree>
    <p:extLst>
      <p:ext uri="{BB962C8B-B14F-4D97-AF65-F5344CB8AC3E}">
        <p14:creationId xmlns:p14="http://schemas.microsoft.com/office/powerpoint/2010/main" val="3258049236"/>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6594"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366595" name="Rectangle 3"/>
          <p:cNvSpPr>
            <a:spLocks noGrp="1" noChangeArrowheads="1"/>
          </p:cNvSpPr>
          <p:nvPr>
            <p:ph type="body" idx="1"/>
          </p:nvPr>
        </p:nvSpPr>
        <p:spPr>
          <a:xfrm>
            <a:off x="1237827" y="3315450"/>
            <a:ext cx="6808047" cy="3143250"/>
          </a:xfrm>
          <a:noFill/>
        </p:spPr>
        <p:txBody>
          <a:bodyPr lIns="92539" tIns="47054" rIns="92539" bIns="47054"/>
          <a:lstStyle/>
          <a:p>
            <a:endParaRPr lang="en-US" smtClean="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6290" name="Rectangle 2"/>
          <p:cNvSpPr>
            <a:spLocks noGrp="1" noRot="1" noChangeAspect="1" noChangeArrowheads="1" noTextEdit="1"/>
          </p:cNvSpPr>
          <p:nvPr>
            <p:ph type="sldImg"/>
          </p:nvPr>
        </p:nvSpPr>
        <p:spPr>
          <a:xfrm>
            <a:off x="2901950" y="528638"/>
            <a:ext cx="3481388" cy="2611437"/>
          </a:xfrm>
          <a:ln w="12700" cap="flat">
            <a:solidFill>
              <a:schemeClr val="tx1"/>
            </a:solidFill>
          </a:ln>
        </p:spPr>
      </p:sp>
      <p:sp>
        <p:nvSpPr>
          <p:cNvPr id="396291" name="Rectangle 3"/>
          <p:cNvSpPr>
            <a:spLocks noGrp="1" noChangeArrowheads="1"/>
          </p:cNvSpPr>
          <p:nvPr>
            <p:ph type="body" idx="1"/>
          </p:nvPr>
        </p:nvSpPr>
        <p:spPr>
          <a:xfrm>
            <a:off x="1237827" y="3316663"/>
            <a:ext cx="6808047" cy="3142037"/>
          </a:xfrm>
          <a:noFill/>
        </p:spPr>
        <p:txBody>
          <a:bodyPr lIns="92540" tIns="47054" rIns="92540" bIns="47054"/>
          <a:lstStyle/>
          <a:p>
            <a:endParaRPr lang="en-US"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8338" name="Rectangle 2"/>
          <p:cNvSpPr>
            <a:spLocks noGrp="1" noRot="1" noChangeAspect="1" noChangeArrowheads="1" noTextEdit="1"/>
          </p:cNvSpPr>
          <p:nvPr>
            <p:ph type="sldImg"/>
          </p:nvPr>
        </p:nvSpPr>
        <p:spPr>
          <a:xfrm>
            <a:off x="2901950" y="528638"/>
            <a:ext cx="3481388" cy="2611437"/>
          </a:xfrm>
          <a:ln w="12700" cap="flat">
            <a:solidFill>
              <a:schemeClr val="tx1"/>
            </a:solidFill>
          </a:ln>
        </p:spPr>
      </p:sp>
      <p:sp>
        <p:nvSpPr>
          <p:cNvPr id="398339" name="Rectangle 3"/>
          <p:cNvSpPr>
            <a:spLocks noGrp="1" noChangeArrowheads="1"/>
          </p:cNvSpPr>
          <p:nvPr>
            <p:ph type="body" idx="1"/>
          </p:nvPr>
        </p:nvSpPr>
        <p:spPr>
          <a:xfrm>
            <a:off x="1237827" y="3316663"/>
            <a:ext cx="6808047" cy="3142037"/>
          </a:xfrm>
          <a:noFill/>
        </p:spPr>
        <p:txBody>
          <a:bodyPr lIns="92540" tIns="47054" rIns="92540" bIns="47054"/>
          <a:lstStyle/>
          <a:p>
            <a:endParaRPr lang="en-US"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0386" name="Rectangle 2"/>
          <p:cNvSpPr>
            <a:spLocks noGrp="1" noRot="1" noChangeAspect="1" noChangeArrowheads="1" noTextEdit="1"/>
          </p:cNvSpPr>
          <p:nvPr>
            <p:ph type="sldImg"/>
          </p:nvPr>
        </p:nvSpPr>
        <p:spPr>
          <a:xfrm>
            <a:off x="2901950" y="528638"/>
            <a:ext cx="3481388" cy="2611437"/>
          </a:xfrm>
          <a:ln w="12700" cap="flat">
            <a:solidFill>
              <a:schemeClr val="tx1"/>
            </a:solidFill>
          </a:ln>
        </p:spPr>
      </p:sp>
      <p:sp>
        <p:nvSpPr>
          <p:cNvPr id="400387" name="Rectangle 3"/>
          <p:cNvSpPr>
            <a:spLocks noGrp="1" noChangeArrowheads="1"/>
          </p:cNvSpPr>
          <p:nvPr>
            <p:ph type="body" idx="1"/>
          </p:nvPr>
        </p:nvSpPr>
        <p:spPr>
          <a:xfrm>
            <a:off x="1237827" y="3316663"/>
            <a:ext cx="6808047" cy="3142037"/>
          </a:xfrm>
          <a:noFill/>
        </p:spPr>
        <p:txBody>
          <a:bodyPr lIns="92540" tIns="47054" rIns="92540" bIns="47054"/>
          <a:lstStyle/>
          <a:p>
            <a:endParaRPr lang="en-US"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2434" name="Rectangle 2"/>
          <p:cNvSpPr>
            <a:spLocks noGrp="1" noRot="1" noChangeAspect="1" noChangeArrowheads="1" noTextEdit="1"/>
          </p:cNvSpPr>
          <p:nvPr>
            <p:ph type="sldImg"/>
          </p:nvPr>
        </p:nvSpPr>
        <p:spPr>
          <a:xfrm>
            <a:off x="2901950" y="528638"/>
            <a:ext cx="3481388" cy="2611437"/>
          </a:xfrm>
          <a:ln w="12700" cap="flat">
            <a:solidFill>
              <a:schemeClr val="tx1"/>
            </a:solidFill>
          </a:ln>
        </p:spPr>
      </p:sp>
      <p:sp>
        <p:nvSpPr>
          <p:cNvPr id="402435" name="Rectangle 3"/>
          <p:cNvSpPr>
            <a:spLocks noGrp="1" noChangeArrowheads="1"/>
          </p:cNvSpPr>
          <p:nvPr>
            <p:ph type="body" idx="1"/>
          </p:nvPr>
        </p:nvSpPr>
        <p:spPr>
          <a:xfrm>
            <a:off x="1237827" y="3316663"/>
            <a:ext cx="6808047" cy="3142037"/>
          </a:xfrm>
          <a:noFill/>
        </p:spPr>
        <p:txBody>
          <a:bodyPr lIns="92540" tIns="47054" rIns="92540" bIns="47054"/>
          <a:lstStyle/>
          <a:p>
            <a:endParaRPr lang="en-US"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Potential interference, might enter in the price instead of the</a:t>
            </a:r>
            <a:r>
              <a:rPr lang="en-US" baseline="0" dirty="0" smtClean="0"/>
              <a:t> item# you want.</a:t>
            </a:r>
          </a:p>
          <a:p>
            <a:r>
              <a:rPr lang="en-US" baseline="0" dirty="0" smtClean="0"/>
              <a:t>How might you fix this?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51</a:t>
            </a:fld>
            <a:endParaRPr lang="en-US"/>
          </a:p>
        </p:txBody>
      </p:sp>
    </p:spTree>
    <p:extLst>
      <p:ext uri="{BB962C8B-B14F-4D97-AF65-F5344CB8AC3E}">
        <p14:creationId xmlns:p14="http://schemas.microsoft.com/office/powerpoint/2010/main" val="130552049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from</a:t>
            </a:r>
            <a:r>
              <a:rPr lang="en-US" baseline="0" dirty="0" smtClean="0"/>
              <a:t> Wikipedia</a:t>
            </a:r>
            <a:endParaRPr lang="en-US" dirty="0" smtClean="0"/>
          </a:p>
          <a:p>
            <a:r>
              <a:rPr lang="en-US" dirty="0" smtClean="0"/>
              <a:t>Good example of avoiding interference, note that you have to hit A or B first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52</a:t>
            </a:fld>
            <a:endParaRPr lang="en-US"/>
          </a:p>
        </p:txBody>
      </p:sp>
    </p:spTree>
    <p:extLst>
      <p:ext uri="{BB962C8B-B14F-4D97-AF65-F5344CB8AC3E}">
        <p14:creationId xmlns:p14="http://schemas.microsoft.com/office/powerpoint/2010/main" val="232569131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Rot="1" noChangeAspect="1" noChangeArrowheads="1" noTextEdit="1"/>
          </p:cNvSpPr>
          <p:nvPr>
            <p:ph type="sldImg"/>
          </p:nvPr>
        </p:nvSpPr>
        <p:spPr>
          <a:xfrm>
            <a:off x="2901950" y="528638"/>
            <a:ext cx="3481388" cy="2611437"/>
          </a:xfrm>
          <a:ln w="12700" cap="flat">
            <a:solidFill>
              <a:schemeClr val="tx1"/>
            </a:solidFill>
          </a:ln>
        </p:spPr>
      </p:sp>
      <p:sp>
        <p:nvSpPr>
          <p:cNvPr id="543747" name="Rectangle 3"/>
          <p:cNvSpPr>
            <a:spLocks noGrp="1" noChangeArrowheads="1"/>
          </p:cNvSpPr>
          <p:nvPr>
            <p:ph type="body" idx="1"/>
          </p:nvPr>
        </p:nvSpPr>
        <p:spPr>
          <a:xfrm>
            <a:off x="1237827" y="3316663"/>
            <a:ext cx="6808047" cy="3142037"/>
          </a:xfrm>
          <a:noFill/>
        </p:spPr>
        <p:txBody>
          <a:bodyPr lIns="92540" tIns="47054" rIns="92540" bIns="47054"/>
          <a:lstStyle/>
          <a:p>
            <a:endParaRPr lang="en-US" smtClean="0"/>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0866"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420867" name="Rectangle 3"/>
          <p:cNvSpPr>
            <a:spLocks noGrp="1" noChangeArrowheads="1"/>
          </p:cNvSpPr>
          <p:nvPr>
            <p:ph type="body" idx="1"/>
          </p:nvPr>
        </p:nvSpPr>
        <p:spPr>
          <a:xfrm>
            <a:off x="1237827" y="3315450"/>
            <a:ext cx="6808047" cy="3143250"/>
          </a:xfrm>
          <a:noFill/>
        </p:spPr>
        <p:txBody>
          <a:bodyPr lIns="92539" tIns="47054" rIns="92539" bIns="47054"/>
          <a:lstStyle/>
          <a:p>
            <a:r>
              <a:rPr lang="en-US" dirty="0" smtClean="0"/>
              <a:t>This is an actual design from Nissan Maxima</a:t>
            </a:r>
          </a:p>
          <a:p>
            <a:r>
              <a:rPr lang="en-US" dirty="0" smtClean="0"/>
              <a:t>I took this picture of my brother’s car. Turns out he</a:t>
            </a:r>
            <a:r>
              <a:rPr lang="en-US" baseline="0" dirty="0" smtClean="0"/>
              <a:t> was driving his car wrong for over a year before I pointed out something to him</a:t>
            </a:r>
          </a:p>
          <a:p>
            <a:r>
              <a:rPr lang="en-US" baseline="0" dirty="0" smtClean="0"/>
              <a:t>Turns out he was driving in 3</a:t>
            </a:r>
            <a:r>
              <a:rPr lang="en-US" baseline="30000" dirty="0" smtClean="0"/>
              <a:t>rd</a:t>
            </a:r>
            <a:r>
              <a:rPr lang="en-US" baseline="0" dirty="0" smtClean="0"/>
              <a:t> gear instead of D. Easy mistake to make. </a:t>
            </a:r>
          </a:p>
          <a:p>
            <a:r>
              <a:rPr lang="en-US" baseline="0" dirty="0" smtClean="0"/>
              <a:t>Note that it’s almost impossible to make this mistake on the right (older Nissan Maxima gear shift)</a:t>
            </a:r>
            <a:endParaRPr lang="en-US" dirty="0" smtClean="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We</a:t>
            </a:r>
            <a:r>
              <a:rPr lang="en-US" baseline="0" dirty="0" smtClean="0"/>
              <a:t> saw this earlier in the semester with mode errors</a:t>
            </a:r>
            <a:endParaRPr lang="en-US" dirty="0" smtClean="0"/>
          </a:p>
          <a:p>
            <a:r>
              <a:rPr lang="en-US" dirty="0" smtClean="0"/>
              <a:t>Sadly, this design for Jeep led to Anton </a:t>
            </a:r>
            <a:r>
              <a:rPr lang="en-US" dirty="0" err="1" smtClean="0"/>
              <a:t>Yelchin’s</a:t>
            </a:r>
            <a:r>
              <a:rPr lang="en-US" dirty="0" smtClean="0"/>
              <a:t> death</a:t>
            </a:r>
          </a:p>
          <a:p>
            <a:r>
              <a:rPr lang="en-US" dirty="0" smtClean="0"/>
              <a:t>Mode error</a:t>
            </a:r>
          </a:p>
          <a:p>
            <a:r>
              <a:rPr lang="en-US" dirty="0" smtClean="0"/>
              <a:t>This</a:t>
            </a:r>
            <a:r>
              <a:rPr lang="en-US" baseline="0" dirty="0" smtClean="0"/>
              <a:t> design lacks visibility, it’s a relative shift vs an absolute one like the one on the next screen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55</a:t>
            </a:fld>
            <a:endParaRPr lang="en-US"/>
          </a:p>
        </p:txBody>
      </p:sp>
    </p:spTree>
    <p:extLst>
      <p:ext uri="{BB962C8B-B14F-4D97-AF65-F5344CB8AC3E}">
        <p14:creationId xmlns:p14="http://schemas.microsoft.com/office/powerpoint/2010/main" val="84447868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Sadly, this design for Jeep led to Anton </a:t>
            </a:r>
            <a:r>
              <a:rPr lang="en-US" dirty="0" err="1" smtClean="0"/>
              <a:t>Yelchin’s</a:t>
            </a:r>
            <a:r>
              <a:rPr lang="en-US" dirty="0" smtClean="0"/>
              <a:t> death</a:t>
            </a:r>
          </a:p>
          <a:p>
            <a:r>
              <a:rPr lang="en-US" dirty="0" smtClean="0"/>
              <a:t>Mode error + mapping</a:t>
            </a:r>
            <a:r>
              <a:rPr lang="en-US" baseline="0" dirty="0" smtClean="0"/>
              <a:t> error</a:t>
            </a:r>
            <a:endParaRPr lang="en-US" dirty="0" smtClean="0"/>
          </a:p>
          <a:p>
            <a:r>
              <a:rPr lang="en-US" dirty="0" smtClean="0"/>
              <a:t>Note that left one (older design) it’s harder to make this kind of mode + mapping error</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56</a:t>
            </a:fld>
            <a:endParaRPr lang="en-US"/>
          </a:p>
        </p:txBody>
      </p:sp>
    </p:spTree>
    <p:extLst>
      <p:ext uri="{BB962C8B-B14F-4D97-AF65-F5344CB8AC3E}">
        <p14:creationId xmlns:p14="http://schemas.microsoft.com/office/powerpoint/2010/main" val="84447868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42"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368643" name="Rectangle 3"/>
          <p:cNvSpPr>
            <a:spLocks noGrp="1" noChangeArrowheads="1"/>
          </p:cNvSpPr>
          <p:nvPr>
            <p:ph type="body" idx="1"/>
          </p:nvPr>
        </p:nvSpPr>
        <p:spPr>
          <a:xfrm>
            <a:off x="1237827" y="3315450"/>
            <a:ext cx="6808047" cy="3143250"/>
          </a:xfrm>
          <a:noFill/>
        </p:spPr>
        <p:txBody>
          <a:bodyPr lIns="92539" tIns="47054" rIns="92539" bIns="47054"/>
          <a:lstStyle/>
          <a:p>
            <a:r>
              <a:rPr lang="en-US" dirty="0" smtClean="0"/>
              <a:t>Inside the refrigerator,</a:t>
            </a:r>
            <a:r>
              <a:rPr lang="en-US" baseline="0" dirty="0" smtClean="0"/>
              <a:t> you see two dials (ABCDE and 76543) and some instructions</a:t>
            </a:r>
            <a:endParaRPr lang="en-US" dirty="0" smtClean="0"/>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4722"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414723" name="Rectangle 3"/>
          <p:cNvSpPr>
            <a:spLocks noGrp="1" noChangeArrowheads="1"/>
          </p:cNvSpPr>
          <p:nvPr>
            <p:ph type="body" idx="1"/>
          </p:nvPr>
        </p:nvSpPr>
        <p:spPr>
          <a:xfrm>
            <a:off x="1237827" y="3315450"/>
            <a:ext cx="6808047" cy="3143250"/>
          </a:xfrm>
          <a:noFill/>
        </p:spPr>
        <p:txBody>
          <a:bodyPr lIns="92539" tIns="47054" rIns="92539" bIns="47054"/>
          <a:lstStyle/>
          <a:p>
            <a:endParaRPr lang="en-US" smtClean="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6770"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416771" name="Rectangle 3"/>
          <p:cNvSpPr>
            <a:spLocks noGrp="1" noChangeArrowheads="1"/>
          </p:cNvSpPr>
          <p:nvPr>
            <p:ph type="body" idx="1"/>
          </p:nvPr>
        </p:nvSpPr>
        <p:spPr>
          <a:xfrm>
            <a:off x="1237827" y="3315450"/>
            <a:ext cx="6808047" cy="3143250"/>
          </a:xfrm>
          <a:noFill/>
        </p:spPr>
        <p:txBody>
          <a:bodyPr lIns="92539" tIns="47054" rIns="92539" bIns="47054"/>
          <a:lstStyle/>
          <a:p>
            <a:endParaRPr lang="en-US" smtClean="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8818"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418819" name="Rectangle 3"/>
          <p:cNvSpPr>
            <a:spLocks noGrp="1" noChangeArrowheads="1"/>
          </p:cNvSpPr>
          <p:nvPr>
            <p:ph type="body" idx="1"/>
          </p:nvPr>
        </p:nvSpPr>
        <p:spPr>
          <a:xfrm>
            <a:off x="1237827" y="3315450"/>
            <a:ext cx="6808047" cy="3143250"/>
          </a:xfrm>
          <a:noFill/>
        </p:spPr>
        <p:txBody>
          <a:bodyPr lIns="92539" tIns="47054" rIns="92539" bIns="47054"/>
          <a:lstStyle/>
          <a:p>
            <a:endParaRPr lang="en-US" smtClean="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7F7B6E4-F717-49E9-A589-1DE481D6BE6A}" type="slidenum">
              <a:rPr lang="en-US"/>
              <a:pPr/>
              <a:t>60</a:t>
            </a:fld>
            <a:endParaRPr lang="en-US"/>
          </a:p>
        </p:txBody>
      </p:sp>
      <p:sp>
        <p:nvSpPr>
          <p:cNvPr id="1124354" name="Rectangle 2"/>
          <p:cNvSpPr>
            <a:spLocks noGrp="1" noRot="1" noChangeAspect="1" noChangeArrowheads="1" noTextEdit="1"/>
          </p:cNvSpPr>
          <p:nvPr>
            <p:ph type="sldImg"/>
          </p:nvPr>
        </p:nvSpPr>
        <p:spPr>
          <a:xfrm>
            <a:off x="2895600" y="523875"/>
            <a:ext cx="3495675" cy="2620963"/>
          </a:xfrm>
          <a:ln/>
        </p:spPr>
      </p:sp>
      <p:sp>
        <p:nvSpPr>
          <p:cNvPr id="1124355" name="Rectangle 3"/>
          <p:cNvSpPr>
            <a:spLocks noGrp="1" noChangeArrowheads="1"/>
          </p:cNvSpPr>
          <p:nvPr>
            <p:ph type="body" idx="1"/>
          </p:nvPr>
        </p:nvSpPr>
        <p:spPr>
          <a:xfrm>
            <a:off x="1237827" y="3317875"/>
            <a:ext cx="6808047" cy="3143250"/>
          </a:xfrm>
        </p:spPr>
        <p:txBody>
          <a:bodyPr/>
          <a:lstStyle/>
          <a:p>
            <a:r>
              <a:rPr lang="en-US"/>
              <a:t>While it is certainly true that hues have a physical order via their wavelength, and that every kindergardener knows the rainbow ordering, our visual system has a very difficult time treating hue in an ordered way. As we see in this image, it is clear that each area is *different*, but none of the areas have an intuitive relationship between each other. Where is above ground? Where is below? What’s the highest point? These questions are hard to answer. (Saturation as a cue is nearly impossible to handle.)</a:t>
            </a:r>
          </a:p>
          <a:p>
            <a:endParaRPr lang="en-US"/>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0D7AF403-55D4-497B-AB67-A805761D4BD6}" type="slidenum">
              <a:rPr lang="en-US"/>
              <a:pPr/>
              <a:t>61</a:t>
            </a:fld>
            <a:endParaRPr lang="en-US"/>
          </a:p>
        </p:txBody>
      </p:sp>
      <p:sp>
        <p:nvSpPr>
          <p:cNvPr id="1126402" name="Rectangle 2"/>
          <p:cNvSpPr>
            <a:spLocks noGrp="1" noRot="1" noChangeAspect="1" noChangeArrowheads="1" noTextEdit="1"/>
          </p:cNvSpPr>
          <p:nvPr>
            <p:ph type="sldImg"/>
          </p:nvPr>
        </p:nvSpPr>
        <p:spPr>
          <a:xfrm>
            <a:off x="2895600" y="523875"/>
            <a:ext cx="3495675" cy="2620963"/>
          </a:xfrm>
          <a:ln/>
        </p:spPr>
      </p:sp>
      <p:sp>
        <p:nvSpPr>
          <p:cNvPr id="1126403" name="Rectangle 3"/>
          <p:cNvSpPr>
            <a:spLocks noGrp="1" noChangeArrowheads="1"/>
          </p:cNvSpPr>
          <p:nvPr>
            <p:ph type="body" idx="1"/>
          </p:nvPr>
        </p:nvSpPr>
        <p:spPr>
          <a:xfrm>
            <a:off x="1237827" y="3317875"/>
            <a:ext cx="6808047" cy="3143250"/>
          </a:xfrm>
        </p:spPr>
        <p:txBody>
          <a:bodyPr/>
          <a:lstStyle/>
          <a:p>
            <a:r>
              <a:rPr lang="en-US"/>
              <a:t>Color sets that vary primarily by luminance are much easier for us to order. This image uses two color sets: browns for above ground, blues for below. The questions I mentioned before are now much easier to answer. The much more muted colors also much easier to read the information.</a:t>
            </a: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545795" name="Rectangle 3"/>
          <p:cNvSpPr>
            <a:spLocks noGrp="1" noChangeArrowheads="1"/>
          </p:cNvSpPr>
          <p:nvPr>
            <p:ph type="body" idx="1"/>
          </p:nvPr>
        </p:nvSpPr>
        <p:spPr>
          <a:xfrm>
            <a:off x="1237827" y="3315450"/>
            <a:ext cx="6808047" cy="3143250"/>
          </a:xfrm>
          <a:noFill/>
        </p:spPr>
        <p:txBody>
          <a:bodyPr lIns="92539" tIns="47054" rIns="92539" bIns="47054"/>
          <a:lstStyle/>
          <a:p>
            <a:r>
              <a:rPr lang="en-US" dirty="0" smtClean="0"/>
              <a:t>This was so confusing that someone wrote on the wall</a:t>
            </a: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Left side is my car seat controls, no mapping, I always get it wrong.</a:t>
            </a:r>
          </a:p>
          <a:p>
            <a:r>
              <a:rPr lang="en-US" dirty="0" smtClean="0"/>
              <a:t>Compare to these other</a:t>
            </a:r>
            <a:r>
              <a:rPr lang="en-US" baseline="0" dirty="0" smtClean="0"/>
              <a:t> cars, much easier to get right.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64</a:t>
            </a:fld>
            <a:endParaRPr lang="en-US"/>
          </a:p>
        </p:txBody>
      </p:sp>
    </p:spTree>
    <p:extLst>
      <p:ext uri="{BB962C8B-B14F-4D97-AF65-F5344CB8AC3E}">
        <p14:creationId xmlns:p14="http://schemas.microsoft.com/office/powerpoint/2010/main" val="1672877280"/>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FA97838-2A48-4C91-A705-E76A89D27A68}" type="slidenum">
              <a:rPr lang="en-US"/>
              <a:pPr/>
              <a:t>69</a:t>
            </a:fld>
            <a:endParaRPr lang="en-US"/>
          </a:p>
        </p:txBody>
      </p:sp>
      <p:sp>
        <p:nvSpPr>
          <p:cNvPr id="1357826" name="Rectangle 2"/>
          <p:cNvSpPr>
            <a:spLocks noGrp="1" noRot="1" noChangeAspect="1" noChangeArrowheads="1" noTextEdit="1"/>
          </p:cNvSpPr>
          <p:nvPr>
            <p:ph type="sldImg"/>
          </p:nvPr>
        </p:nvSpPr>
        <p:spPr>
          <a:ln/>
        </p:spPr>
      </p:sp>
      <p:sp>
        <p:nvSpPr>
          <p:cNvPr id="1357827" name="Rectangle 3"/>
          <p:cNvSpPr>
            <a:spLocks noGrp="1" noChangeArrowheads="1"/>
          </p:cNvSpPr>
          <p:nvPr>
            <p:ph type="body" idx="1"/>
          </p:nvPr>
        </p:nvSpPr>
        <p:spPr/>
        <p:txBody>
          <a:bodyPr/>
          <a:lstStyle/>
          <a:p>
            <a:r>
              <a:rPr lang="en-US"/>
              <a:t>Another way to fix the problem</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BAD323F-20BC-4567-91E5-44C1B6A977D4}" type="slidenum">
              <a:rPr lang="en-US"/>
              <a:pPr/>
              <a:t>70</a:t>
            </a:fld>
            <a:endParaRPr lang="en-US"/>
          </a:p>
        </p:txBody>
      </p:sp>
      <p:sp>
        <p:nvSpPr>
          <p:cNvPr id="1358850" name="Rectangle 2"/>
          <p:cNvSpPr>
            <a:spLocks noGrp="1" noRot="1" noChangeAspect="1" noChangeArrowheads="1" noTextEdit="1"/>
          </p:cNvSpPr>
          <p:nvPr>
            <p:ph type="sldImg"/>
          </p:nvPr>
        </p:nvSpPr>
        <p:spPr>
          <a:ln/>
        </p:spPr>
      </p:sp>
      <p:sp>
        <p:nvSpPr>
          <p:cNvPr id="1358851" name="Rectangle 3"/>
          <p:cNvSpPr>
            <a:spLocks noGrp="1" noChangeArrowheads="1"/>
          </p:cNvSpPr>
          <p:nvPr>
            <p:ph type="body" idx="1"/>
          </p:nvPr>
        </p:nvSpPr>
        <p:spPr/>
        <p:txBody>
          <a:bodyPr/>
          <a:lstStyle/>
          <a:p>
            <a:r>
              <a:rPr lang="en-US"/>
              <a:t>Another way to fix</a:t>
            </a:r>
          </a:p>
          <a:p>
            <a:endParaRPr lang="en-US"/>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90C4F11-E8E9-47EA-9094-7E5933873022}" type="slidenum">
              <a:rPr lang="en-US"/>
              <a:pPr/>
              <a:t>71</a:t>
            </a:fld>
            <a:endParaRPr lang="en-US"/>
          </a:p>
        </p:txBody>
      </p:sp>
      <p:sp>
        <p:nvSpPr>
          <p:cNvPr id="1356802" name="Rectangle 2"/>
          <p:cNvSpPr>
            <a:spLocks noGrp="1" noRot="1" noChangeAspect="1" noChangeArrowheads="1" noTextEdit="1"/>
          </p:cNvSpPr>
          <p:nvPr>
            <p:ph type="sldImg"/>
          </p:nvPr>
        </p:nvSpPr>
        <p:spPr>
          <a:ln/>
        </p:spPr>
      </p:sp>
      <p:sp>
        <p:nvSpPr>
          <p:cNvPr id="1356803" name="Rectangle 3"/>
          <p:cNvSpPr>
            <a:spLocks noGrp="1" noChangeArrowheads="1"/>
          </p:cNvSpPr>
          <p:nvPr>
            <p:ph type="body" idx="1"/>
          </p:nvPr>
        </p:nvSpPr>
        <p:spPr/>
        <p:txBody>
          <a:bodyPr/>
          <a:lstStyle/>
          <a:p>
            <a:r>
              <a:rPr lang="en-US"/>
              <a:t>Stick the number on the button itself</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0690"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370691" name="Rectangle 3"/>
          <p:cNvSpPr>
            <a:spLocks noGrp="1" noChangeArrowheads="1"/>
          </p:cNvSpPr>
          <p:nvPr>
            <p:ph type="body" idx="1"/>
          </p:nvPr>
        </p:nvSpPr>
        <p:spPr>
          <a:xfrm>
            <a:off x="1237827" y="3315450"/>
            <a:ext cx="6808047" cy="3143250"/>
          </a:xfrm>
          <a:noFill/>
        </p:spPr>
        <p:txBody>
          <a:bodyPr lIns="92539" tIns="47054" rIns="92539" bIns="47054"/>
          <a:lstStyle/>
          <a:p>
            <a:r>
              <a:rPr lang="en-US" dirty="0" smtClean="0"/>
              <a:t>This is a common way people would think the fridge example shown</a:t>
            </a:r>
            <a:r>
              <a:rPr lang="en-US" baseline="0" dirty="0" smtClean="0"/>
              <a:t> </a:t>
            </a:r>
            <a:r>
              <a:rPr lang="en-US" dirty="0" smtClean="0"/>
              <a:t>previously works</a:t>
            </a:r>
          </a:p>
        </p:txBody>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249775D8-96CA-4AB4-A1F8-B536CC35BDC7}" type="slidenum">
              <a:rPr lang="en-US"/>
              <a:pPr/>
              <a:t>75</a:t>
            </a:fld>
            <a:endParaRPr lang="en-US"/>
          </a:p>
        </p:txBody>
      </p:sp>
      <p:sp>
        <p:nvSpPr>
          <p:cNvPr id="1298434" name="Rectangle 2"/>
          <p:cNvSpPr>
            <a:spLocks noGrp="1" noRot="1" noChangeAspect="1" noChangeArrowheads="1" noTextEdit="1"/>
          </p:cNvSpPr>
          <p:nvPr>
            <p:ph type="sldImg"/>
          </p:nvPr>
        </p:nvSpPr>
        <p:spPr>
          <a:ln/>
        </p:spPr>
      </p:sp>
      <p:sp>
        <p:nvSpPr>
          <p:cNvPr id="1298435" name="Rectangle 3"/>
          <p:cNvSpPr>
            <a:spLocks noGrp="1" noChangeArrowheads="1"/>
          </p:cNvSpPr>
          <p:nvPr>
            <p:ph type="body" idx="1"/>
          </p:nvPr>
        </p:nvSpPr>
        <p:spPr/>
        <p:txBody>
          <a:bodyPr/>
          <a:lstStyle/>
          <a:p>
            <a:endParaRPr lang="en-US"/>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281D158-6199-405B-AAEF-87B034FAF911}" type="slidenum">
              <a:rPr lang="en-US"/>
              <a:pPr/>
              <a:t>77</a:t>
            </a:fld>
            <a:endParaRPr lang="en-US"/>
          </a:p>
        </p:txBody>
      </p:sp>
      <p:sp>
        <p:nvSpPr>
          <p:cNvPr id="1303554" name="Rectangle 2"/>
          <p:cNvSpPr>
            <a:spLocks noGrp="1" noRot="1" noChangeAspect="1" noChangeArrowheads="1" noTextEdit="1"/>
          </p:cNvSpPr>
          <p:nvPr>
            <p:ph type="sldImg"/>
          </p:nvPr>
        </p:nvSpPr>
        <p:spPr>
          <a:xfrm>
            <a:off x="2895600" y="523875"/>
            <a:ext cx="3495675" cy="2620963"/>
          </a:xfrm>
          <a:ln/>
        </p:spPr>
      </p:sp>
      <p:sp>
        <p:nvSpPr>
          <p:cNvPr id="1303555" name="Rectangle 3"/>
          <p:cNvSpPr>
            <a:spLocks noGrp="1" noChangeArrowheads="1"/>
          </p:cNvSpPr>
          <p:nvPr>
            <p:ph type="body" idx="1"/>
          </p:nvPr>
        </p:nvSpPr>
        <p:spPr>
          <a:xfrm>
            <a:off x="1237827" y="3317875"/>
            <a:ext cx="6808047" cy="3143250"/>
          </a:xfrm>
        </p:spPr>
        <p:txBody>
          <a:bodyPr/>
          <a:lstStyle/>
          <a:p>
            <a:endParaRPr lang="en-US"/>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E9052647-792C-4D54-800B-F8F4816026DC}" type="slidenum">
              <a:rPr lang="en-US"/>
              <a:pPr/>
              <a:t>78</a:t>
            </a:fld>
            <a:endParaRPr lang="en-US"/>
          </a:p>
        </p:txBody>
      </p:sp>
      <p:sp>
        <p:nvSpPr>
          <p:cNvPr id="1335298" name="Rectangle 2"/>
          <p:cNvSpPr>
            <a:spLocks noGrp="1" noRot="1" noChangeAspect="1" noChangeArrowheads="1" noTextEdit="1"/>
          </p:cNvSpPr>
          <p:nvPr>
            <p:ph type="sldImg"/>
          </p:nvPr>
        </p:nvSpPr>
        <p:spPr>
          <a:xfrm>
            <a:off x="2895600" y="523875"/>
            <a:ext cx="3495675" cy="2620963"/>
          </a:xfrm>
          <a:ln/>
        </p:spPr>
      </p:sp>
      <p:sp>
        <p:nvSpPr>
          <p:cNvPr id="1335299" name="Rectangle 3"/>
          <p:cNvSpPr>
            <a:spLocks noGrp="1" noChangeArrowheads="1"/>
          </p:cNvSpPr>
          <p:nvPr>
            <p:ph type="body" idx="1"/>
          </p:nvPr>
        </p:nvSpPr>
        <p:spPr>
          <a:xfrm>
            <a:off x="1237827" y="3317875"/>
            <a:ext cx="6808047" cy="3143250"/>
          </a:xfrm>
        </p:spPr>
        <p:txBody>
          <a:bodyPr/>
          <a:lstStyle/>
          <a:p>
            <a:r>
              <a:rPr lang="en-US"/>
              <a:t>Note that while size and other cues provide for quantitative comparison, color (even luminance) only provides for ordering.</a:t>
            </a:r>
          </a:p>
          <a:p>
            <a:r>
              <a:rPr lang="en-US"/>
              <a:t>If the goal is contrast along any of these axes, make it distinct!</a:t>
            </a: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35A08976-59BC-4EEC-A0EF-D56445E4227B}" type="slidenum">
              <a:rPr lang="en-US"/>
              <a:pPr/>
              <a:t>80</a:t>
            </a:fld>
            <a:endParaRPr lang="en-US"/>
          </a:p>
        </p:txBody>
      </p:sp>
      <p:sp>
        <p:nvSpPr>
          <p:cNvPr id="1362946" name="Rectangle 2"/>
          <p:cNvSpPr>
            <a:spLocks noGrp="1" noRot="1" noChangeAspect="1" noChangeArrowheads="1" noTextEdit="1"/>
          </p:cNvSpPr>
          <p:nvPr>
            <p:ph type="sldImg"/>
          </p:nvPr>
        </p:nvSpPr>
        <p:spPr>
          <a:ln/>
        </p:spPr>
      </p:sp>
      <p:sp>
        <p:nvSpPr>
          <p:cNvPr id="1362947" name="Rectangle 3"/>
          <p:cNvSpPr>
            <a:spLocks noGrp="1" noChangeArrowheads="1"/>
          </p:cNvSpPr>
          <p:nvPr>
            <p:ph type="body" idx="1"/>
          </p:nvPr>
        </p:nvSpPr>
        <p:spPr/>
        <p:txBody>
          <a:bodyPr/>
          <a:lstStyle/>
          <a:p>
            <a:r>
              <a:rPr lang="en-US"/>
              <a:t>http://www.webdesignfromscratch.com/grouping.cfm</a:t>
            </a:r>
          </a:p>
          <a:p>
            <a:r>
              <a:rPr lang="en-US"/>
              <a:t>http://www.csc.ncsu.edu/faculty/healey/PP/</a:t>
            </a: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64097B23-3977-4F0A-9E14-DAE599445312}" type="slidenum">
              <a:rPr lang="en-US"/>
              <a:pPr/>
              <a:t>81</a:t>
            </a:fld>
            <a:endParaRPr lang="en-US"/>
          </a:p>
        </p:txBody>
      </p:sp>
      <p:sp>
        <p:nvSpPr>
          <p:cNvPr id="1366018" name="Rectangle 2"/>
          <p:cNvSpPr>
            <a:spLocks noGrp="1" noRot="1" noChangeAspect="1" noChangeArrowheads="1" noTextEdit="1"/>
          </p:cNvSpPr>
          <p:nvPr>
            <p:ph type="sldImg"/>
          </p:nvPr>
        </p:nvSpPr>
        <p:spPr>
          <a:ln/>
        </p:spPr>
      </p:sp>
      <p:sp>
        <p:nvSpPr>
          <p:cNvPr id="1366019" name="Rectangle 3"/>
          <p:cNvSpPr>
            <a:spLocks noGrp="1" noChangeArrowheads="1"/>
          </p:cNvSpPr>
          <p:nvPr>
            <p:ph type="body" idx="1"/>
          </p:nvPr>
        </p:nvSpPr>
        <p:spPr/>
        <p:txBody>
          <a:bodyPr/>
          <a:lstStyle/>
          <a:p>
            <a:r>
              <a:rPr lang="en-US"/>
              <a:t>http://www.webdesignfromscratch.com/grouping.cfm</a:t>
            </a:r>
          </a:p>
          <a:p>
            <a:r>
              <a:rPr lang="en-US"/>
              <a:t>http://www.csc.ncsu.edu/faculty/healey/PP/</a:t>
            </a: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Why is this one harder?</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86</a:t>
            </a:fld>
            <a:endParaRPr lang="en-US"/>
          </a:p>
        </p:txBody>
      </p:sp>
    </p:spTree>
    <p:extLst>
      <p:ext uri="{BB962C8B-B14F-4D97-AF65-F5344CB8AC3E}">
        <p14:creationId xmlns:p14="http://schemas.microsoft.com/office/powerpoint/2010/main" val="26795687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16CB73E1-D9A9-4296-9843-24A057C26ED7}" type="slidenum">
              <a:rPr lang="en-US"/>
              <a:pPr/>
              <a:t>88</a:t>
            </a:fld>
            <a:endParaRPr lang="en-US"/>
          </a:p>
        </p:txBody>
      </p:sp>
      <p:sp>
        <p:nvSpPr>
          <p:cNvPr id="1360898" name="Rectangle 2"/>
          <p:cNvSpPr>
            <a:spLocks noGrp="1" noRot="1" noChangeAspect="1" noChangeArrowheads="1" noTextEdit="1"/>
          </p:cNvSpPr>
          <p:nvPr>
            <p:ph type="sldImg"/>
          </p:nvPr>
        </p:nvSpPr>
        <p:spPr>
          <a:ln/>
        </p:spPr>
      </p:sp>
      <p:sp>
        <p:nvSpPr>
          <p:cNvPr id="1360899" name="Rectangle 3"/>
          <p:cNvSpPr>
            <a:spLocks noGrp="1" noChangeArrowheads="1"/>
          </p:cNvSpPr>
          <p:nvPr>
            <p:ph type="body" idx="1"/>
          </p:nvPr>
        </p:nvSpPr>
        <p:spPr/>
        <p:txBody>
          <a:bodyPr/>
          <a:lstStyle/>
          <a:p>
            <a:r>
              <a:rPr lang="en-US"/>
              <a:t>http://www.webdesignfromscratch.com/grouping.cfm</a:t>
            </a:r>
          </a:p>
          <a:p>
            <a:r>
              <a:rPr lang="en-US"/>
              <a:t>http://www.csc.ncsu.edu/faculty/healey/PP/</a:t>
            </a: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the </a:t>
            </a:r>
            <a:r>
              <a:rPr lang="en-US" dirty="0" err="1" smtClean="0"/>
              <a:t>gmail</a:t>
            </a:r>
            <a:r>
              <a:rPr lang="en-US" baseline="0" dirty="0" smtClean="0"/>
              <a:t> interface once again. </a:t>
            </a:r>
            <a:endParaRPr lang="en-US" dirty="0" smtClean="0"/>
          </a:p>
          <a:p>
            <a:r>
              <a:rPr lang="en-US" dirty="0" smtClean="0"/>
              <a:t>Note how the two main buttons </a:t>
            </a:r>
            <a:r>
              <a:rPr lang="en-US" dirty="0" err="1" smtClean="0"/>
              <a:t>popout</a:t>
            </a:r>
            <a:r>
              <a:rPr lang="en-US" dirty="0" smtClean="0"/>
              <a:t>, mostly because of good contrast relative to rest of screen</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89</a:t>
            </a:fld>
            <a:endParaRPr lang="en-US"/>
          </a:p>
        </p:txBody>
      </p:sp>
    </p:spTree>
    <p:extLst>
      <p:ext uri="{BB962C8B-B14F-4D97-AF65-F5344CB8AC3E}">
        <p14:creationId xmlns:p14="http://schemas.microsoft.com/office/powerpoint/2010/main" val="905989901"/>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are bad examples of multiples (and also mapping)</a:t>
            </a:r>
          </a:p>
          <a:p>
            <a:r>
              <a:rPr lang="en-US" dirty="0" smtClean="0"/>
              <a:t>No clear mapping</a:t>
            </a:r>
          </a:p>
          <a:p>
            <a:endParaRPr lang="en-US" dirty="0" smtClean="0"/>
          </a:p>
          <a:p>
            <a:endParaRPr lang="en-US" dirty="0" smtClean="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93</a:t>
            </a:fld>
            <a:endParaRPr lang="en-US"/>
          </a:p>
        </p:txBody>
      </p:sp>
    </p:spTree>
    <p:extLst>
      <p:ext uri="{BB962C8B-B14F-4D97-AF65-F5344CB8AC3E}">
        <p14:creationId xmlns:p14="http://schemas.microsoft.com/office/powerpoint/2010/main" val="779783969"/>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7"/>
          <p:cNvSpPr>
            <a:spLocks noGrp="1" noChangeArrowheads="1"/>
          </p:cNvSpPr>
          <p:nvPr>
            <p:ph type="sldNum" sz="quarter" idx="5"/>
          </p:nvPr>
        </p:nvSpPr>
        <p:spPr>
          <a:ln/>
        </p:spPr>
        <p:txBody>
          <a:bodyPr/>
          <a:lstStyle/>
          <a:p>
            <a:fld id="{A7FFB173-6A03-439E-8788-96F1AE631656}" type="slidenum">
              <a:rPr lang="en-US"/>
              <a:pPr/>
              <a:t>95</a:t>
            </a:fld>
            <a:endParaRPr lang="en-US"/>
          </a:p>
        </p:txBody>
      </p:sp>
      <p:sp>
        <p:nvSpPr>
          <p:cNvPr id="1377282" name="Rectangle 2"/>
          <p:cNvSpPr>
            <a:spLocks noGrp="1" noRot="1" noChangeAspect="1" noChangeArrowheads="1" noTextEdit="1"/>
          </p:cNvSpPr>
          <p:nvPr>
            <p:ph type="sldImg"/>
          </p:nvPr>
        </p:nvSpPr>
        <p:spPr>
          <a:ln/>
        </p:spPr>
      </p:sp>
      <p:sp>
        <p:nvSpPr>
          <p:cNvPr id="1377283" name="Rectangle 3"/>
          <p:cNvSpPr>
            <a:spLocks noGrp="1" noChangeArrowheads="1"/>
          </p:cNvSpPr>
          <p:nvPr>
            <p:ph type="body" idx="1"/>
          </p:nvPr>
        </p:nvSpPr>
        <p:spPr/>
        <p:txBody>
          <a:bodyPr/>
          <a:lstStyle/>
          <a:p>
            <a:r>
              <a:rPr lang="en-US"/>
              <a:t>Gorilla video http://viscog.beckman.uiuc.edu/grafs/demos/15.html</a:t>
            </a: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 it actually works like this</a:t>
            </a:r>
          </a:p>
          <a:p>
            <a:r>
              <a:rPr lang="en-US" dirty="0" smtClean="0"/>
              <a:t>So if you think it works like previous model, you have almost no chance of making it work</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9</a:t>
            </a:fld>
            <a:endParaRPr lang="en-US"/>
          </a:p>
        </p:txBody>
      </p:sp>
    </p:spTree>
    <p:extLst>
      <p:ext uri="{BB962C8B-B14F-4D97-AF65-F5344CB8AC3E}">
        <p14:creationId xmlns:p14="http://schemas.microsoft.com/office/powerpoint/2010/main" val="4254469521"/>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the error is so subtle, very easy to miss (mocked up example)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97</a:t>
            </a:fld>
            <a:endParaRPr lang="en-US"/>
          </a:p>
        </p:txBody>
      </p:sp>
    </p:spTree>
    <p:extLst>
      <p:ext uri="{BB962C8B-B14F-4D97-AF65-F5344CB8AC3E}">
        <p14:creationId xmlns:p14="http://schemas.microsoft.com/office/powerpoint/2010/main" val="800897718"/>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3634" name="Rectangle 2"/>
          <p:cNvSpPr>
            <a:spLocks noGrp="1" noRot="1" noChangeAspect="1" noChangeArrowheads="1" noTextEdit="1"/>
          </p:cNvSpPr>
          <p:nvPr>
            <p:ph type="sldImg"/>
          </p:nvPr>
        </p:nvSpPr>
        <p:spPr>
          <a:xfrm>
            <a:off x="2905125" y="528638"/>
            <a:ext cx="3479800" cy="2609850"/>
          </a:xfrm>
          <a:ln/>
        </p:spPr>
      </p:sp>
      <p:sp>
        <p:nvSpPr>
          <p:cNvPr id="453635" name="Rectangle 3"/>
          <p:cNvSpPr>
            <a:spLocks noGrp="1" noChangeArrowheads="1"/>
          </p:cNvSpPr>
          <p:nvPr>
            <p:ph type="body" idx="1"/>
          </p:nvPr>
        </p:nvSpPr>
        <p:spPr>
          <a:xfrm>
            <a:off x="1237827" y="3315450"/>
            <a:ext cx="6808047" cy="3143250"/>
          </a:xfrm>
          <a:noFill/>
        </p:spPr>
        <p:txBody>
          <a:bodyPr/>
          <a:lstStyle/>
          <a:p>
            <a:endParaRPr lang="en-US" smtClean="0"/>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5682" name="Rectangle 2"/>
          <p:cNvSpPr>
            <a:spLocks noGrp="1" noRot="1" noChangeAspect="1" noChangeArrowheads="1" noTextEdit="1"/>
          </p:cNvSpPr>
          <p:nvPr>
            <p:ph type="sldImg"/>
          </p:nvPr>
        </p:nvSpPr>
        <p:spPr>
          <a:xfrm>
            <a:off x="2905125" y="528638"/>
            <a:ext cx="3479800" cy="2609850"/>
          </a:xfrm>
          <a:ln/>
        </p:spPr>
      </p:sp>
      <p:sp>
        <p:nvSpPr>
          <p:cNvPr id="455683" name="Rectangle 3"/>
          <p:cNvSpPr>
            <a:spLocks noGrp="1" noChangeArrowheads="1"/>
          </p:cNvSpPr>
          <p:nvPr>
            <p:ph type="body" idx="1"/>
          </p:nvPr>
        </p:nvSpPr>
        <p:spPr>
          <a:xfrm>
            <a:off x="1237827" y="3315450"/>
            <a:ext cx="6808047" cy="3143250"/>
          </a:xfrm>
          <a:noFill/>
        </p:spPr>
        <p:txBody>
          <a:bodyPr/>
          <a:lstStyle/>
          <a:p>
            <a:r>
              <a:rPr lang="en-US" sz="1000" smtClean="0"/>
              <a:t>Develop interface metaphor or conceptual model</a:t>
            </a:r>
          </a:p>
          <a:p>
            <a:r>
              <a:rPr lang="en-US" sz="1000" smtClean="0"/>
              <a:t>Communicate that metaphor to the user</a:t>
            </a:r>
          </a:p>
          <a:p>
            <a:r>
              <a:rPr lang="en-US" sz="1000" smtClean="0"/>
              <a:t>Provide high-level task-oriented operations not low-level implementation commands</a:t>
            </a:r>
          </a:p>
          <a:p>
            <a:endParaRPr lang="en-US" smtClean="0"/>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Notebook metaphor</a:t>
            </a:r>
            <a:r>
              <a:rPr lang="en-US" baseline="0" dirty="0" smtClean="0"/>
              <a:t> (works ok in this case)</a:t>
            </a:r>
          </a:p>
          <a:p>
            <a:r>
              <a:rPr lang="en-US" baseline="0" dirty="0" smtClean="0"/>
              <a:t>Strange house metaphor for organizing discussion boards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106</a:t>
            </a:fld>
            <a:endParaRPr lang="en-US"/>
          </a:p>
        </p:txBody>
      </p:sp>
    </p:spTree>
    <p:extLst>
      <p:ext uri="{BB962C8B-B14F-4D97-AF65-F5344CB8AC3E}">
        <p14:creationId xmlns:p14="http://schemas.microsoft.com/office/powerpoint/2010/main" val="163061223"/>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another example we saw before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107</a:t>
            </a:fld>
            <a:endParaRPr lang="en-US"/>
          </a:p>
        </p:txBody>
      </p:sp>
    </p:spTree>
    <p:extLst>
      <p:ext uri="{BB962C8B-B14F-4D97-AF65-F5344CB8AC3E}">
        <p14:creationId xmlns:p14="http://schemas.microsoft.com/office/powerpoint/2010/main" val="816295287"/>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Skeuomorphic</a:t>
            </a:r>
            <a:r>
              <a:rPr lang="en-US" baseline="0" dirty="0" smtClean="0"/>
              <a:t> interfaces</a:t>
            </a:r>
            <a:endParaRPr lang="en-US" dirty="0" smtClean="0"/>
          </a:p>
          <a:p>
            <a:r>
              <a:rPr lang="en-US" dirty="0" smtClean="0"/>
              <a:t>Beyond Being There</a:t>
            </a:r>
          </a:p>
          <a:p>
            <a:r>
              <a:rPr lang="en-US" dirty="0" smtClean="0"/>
              <a:t>Can be a start, but don’t want to be </a:t>
            </a:r>
            <a:r>
              <a:rPr lang="en-US" dirty="0" err="1" smtClean="0"/>
              <a:t>artifically</a:t>
            </a:r>
            <a:r>
              <a:rPr lang="en-US" dirty="0" smtClean="0"/>
              <a:t> constrained by physical</a:t>
            </a:r>
            <a:r>
              <a:rPr lang="en-US" baseline="0" dirty="0" smtClean="0"/>
              <a:t> limitations too</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111</a:t>
            </a:fld>
            <a:endParaRPr lang="en-US"/>
          </a:p>
        </p:txBody>
      </p:sp>
    </p:spTree>
    <p:extLst>
      <p:ext uri="{BB962C8B-B14F-4D97-AF65-F5344CB8AC3E}">
        <p14:creationId xmlns:p14="http://schemas.microsoft.com/office/powerpoint/2010/main" val="2443132387"/>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err="1" smtClean="0"/>
              <a:t>Skeuomorphic</a:t>
            </a:r>
            <a:r>
              <a:rPr lang="en-US" baseline="0" dirty="0" smtClean="0"/>
              <a:t> UIs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112</a:t>
            </a:fld>
            <a:endParaRPr lang="en-US"/>
          </a:p>
        </p:txBody>
      </p:sp>
    </p:spTree>
    <p:extLst>
      <p:ext uri="{BB962C8B-B14F-4D97-AF65-F5344CB8AC3E}">
        <p14:creationId xmlns:p14="http://schemas.microsoft.com/office/powerpoint/2010/main" val="968592917"/>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https://www.youtube.com/watch?v=LkqiDu1BQXY  	</a:t>
            </a:r>
          </a:p>
          <a:p>
            <a:r>
              <a:rPr lang="en-US" dirty="0" smtClean="0"/>
              <a:t>Be sure to explain the</a:t>
            </a:r>
            <a:r>
              <a:rPr lang="en-US" baseline="0" dirty="0" smtClean="0"/>
              <a:t> setup a lot</a:t>
            </a:r>
          </a:p>
          <a:p>
            <a:r>
              <a:rPr lang="en-US" baseline="0" dirty="0" smtClean="0"/>
              <a:t>People from the future, they have advanced user interfaces, speech-based interfaces</a:t>
            </a:r>
          </a:p>
          <a:p>
            <a:r>
              <a:rPr lang="en-US" baseline="0" dirty="0" smtClean="0"/>
              <a:t>This person has never seen a mouse before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118</a:t>
            </a:fld>
            <a:endParaRPr lang="en-US"/>
          </a:p>
        </p:txBody>
      </p:sp>
    </p:spTree>
    <p:extLst>
      <p:ext uri="{BB962C8B-B14F-4D97-AF65-F5344CB8AC3E}">
        <p14:creationId xmlns:p14="http://schemas.microsoft.com/office/powerpoint/2010/main" val="58121312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364547" name="Rectangle 3"/>
          <p:cNvSpPr>
            <a:spLocks noGrp="1" noChangeArrowheads="1"/>
          </p:cNvSpPr>
          <p:nvPr>
            <p:ph type="body" idx="1"/>
          </p:nvPr>
        </p:nvSpPr>
        <p:spPr>
          <a:xfrm>
            <a:off x="1237827" y="3315450"/>
            <a:ext cx="6808047" cy="3143250"/>
          </a:xfrm>
          <a:noFill/>
        </p:spPr>
        <p:txBody>
          <a:bodyPr lIns="92539" tIns="47054" rIns="92539" bIns="47054"/>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Rectangle 2"/>
          <p:cNvSpPr>
            <a:spLocks noGrp="1" noRot="1" noChangeAspect="1" noChangeArrowheads="1" noTextEdit="1"/>
          </p:cNvSpPr>
          <p:nvPr>
            <p:ph type="sldImg"/>
          </p:nvPr>
        </p:nvSpPr>
        <p:spPr>
          <a:xfrm>
            <a:off x="2905125" y="528638"/>
            <a:ext cx="3479800" cy="2609850"/>
          </a:xfrm>
          <a:ln/>
        </p:spPr>
      </p:sp>
      <p:sp>
        <p:nvSpPr>
          <p:cNvPr id="115715" name="Rectangle 3"/>
          <p:cNvSpPr>
            <a:spLocks noGrp="1" noChangeArrowheads="1"/>
          </p:cNvSpPr>
          <p:nvPr>
            <p:ph type="body" idx="1"/>
          </p:nvPr>
        </p:nvSpPr>
        <p:spPr>
          <a:xfrm>
            <a:off x="1237827" y="3315450"/>
            <a:ext cx="6808047" cy="3143250"/>
          </a:xfrm>
          <a:noFill/>
        </p:spPr>
        <p:txBody>
          <a:bodyPr/>
          <a:lstStyle/>
          <a:p>
            <a:r>
              <a:rPr lang="en-US" dirty="0" smtClean="0"/>
              <a:t>Every system has at least three models (from Don</a:t>
            </a:r>
            <a:r>
              <a:rPr lang="en-US" baseline="0" dirty="0" smtClean="0"/>
              <a:t> Norman’s book).</a:t>
            </a:r>
          </a:p>
          <a:p>
            <a:r>
              <a:rPr lang="en-US" baseline="0" dirty="0" smtClean="0"/>
              <a:t>People only interact with the system image, and so may not understand your intended Design Model.</a:t>
            </a:r>
          </a:p>
          <a:p>
            <a:r>
              <a:rPr lang="en-US" baseline="0" dirty="0" smtClean="0"/>
              <a:t>Note that what you design (the Design Model) does not always match the User Model. Large mismatches can cause problems.</a:t>
            </a:r>
            <a:endParaRPr lang="en-US" dirty="0"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4546"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364547" name="Rectangle 3"/>
          <p:cNvSpPr>
            <a:spLocks noGrp="1" noChangeArrowheads="1"/>
          </p:cNvSpPr>
          <p:nvPr>
            <p:ph type="body" idx="1"/>
          </p:nvPr>
        </p:nvSpPr>
        <p:spPr>
          <a:xfrm>
            <a:off x="1237827" y="3315450"/>
            <a:ext cx="6808047" cy="3143250"/>
          </a:xfrm>
          <a:noFill/>
        </p:spPr>
        <p:txBody>
          <a:bodyPr lIns="92539" tIns="47054" rIns="92539" bIns="47054"/>
          <a:lstStyle/>
          <a:p>
            <a:endParaRPr lang="en-US"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secti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Calibri" panose="020F0502020204030204" pitchFamily="34" charset="0"/>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Calibri" panose="020F0502020204030204" pitchFamily="34" charset="0"/>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3549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40E6196F-E4D8-4DAA-BF6E-5A863F420F23}" type="datetimeFigureOut">
              <a:rPr lang="en-US"/>
              <a:pPr>
                <a:defRPr/>
              </a:pPr>
              <a:t>10/10/2018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E328DEDB-62DA-4126-8723-F15E107DEDC8}" type="slidenum">
              <a:rPr lang="en-US"/>
              <a:pPr>
                <a:defRPr/>
              </a:pPr>
              <a:t>‹#›</a:t>
            </a:fld>
            <a:endParaRPr lang="en-US"/>
          </a:p>
        </p:txBody>
      </p:sp>
    </p:spTree>
    <p:extLst>
      <p:ext uri="{BB962C8B-B14F-4D97-AF65-F5344CB8AC3E}">
        <p14:creationId xmlns:p14="http://schemas.microsoft.com/office/powerpoint/2010/main" val="2085554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objOverTx">
  <p:cSld name="Title and Content over Tex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609600" y="1600200"/>
            <a:ext cx="8077200" cy="2185988"/>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609600" y="3938588"/>
            <a:ext cx="8077200" cy="2187575"/>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116392353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defRPr/>
            </a:pPr>
            <a:r>
              <a:rPr lang="en-US" sz="1000" dirty="0" smtClean="0">
                <a:solidFill>
                  <a:srgbClr val="A6A6A6"/>
                </a:solidFill>
                <a:latin typeface="+mj-lt"/>
              </a:rPr>
              <a:t>©2018 Carnegie Mellon University  :  </a:t>
            </a:r>
            <a:fld id="{89CCED34-54F4-4F8F-ABE2-F58D956187C8}" type="slidenum">
              <a:rPr lang="en-US" sz="1000" b="1" smtClean="0">
                <a:solidFill>
                  <a:srgbClr val="404040"/>
                </a:solidFill>
                <a:latin typeface="+mj-lt"/>
              </a:rPr>
              <a:pPr algn="r">
                <a:defRPr/>
              </a:pPr>
              <a:t>‹#›</a:t>
            </a:fld>
            <a:endParaRPr lang="en-US" sz="1000" b="1" dirty="0" smtClean="0">
              <a:solidFill>
                <a:srgbClr val="404040"/>
              </a:solidFill>
              <a:latin typeface="+mj-lt"/>
            </a:endParaRPr>
          </a:p>
        </p:txBody>
      </p:sp>
      <p:sp>
        <p:nvSpPr>
          <p:cNvPr id="2" name="Title 1"/>
          <p:cNvSpPr>
            <a:spLocks noGrp="1"/>
          </p:cNvSpPr>
          <p:nvPr>
            <p:ph type="title"/>
          </p:nvPr>
        </p:nvSpPr>
        <p:spPr/>
        <p:txBody>
          <a:bodyPr/>
          <a:lstStyle>
            <a:lvl1pPr>
              <a:defRPr sz="4000">
                <a:solidFill>
                  <a:schemeClr val="tx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000">
                <a:solidFill>
                  <a:schemeClr val="tx1"/>
                </a:solidFill>
                <a:latin typeface="+mj-lt"/>
              </a:defRPr>
            </a:lvl1pPr>
            <a:lvl2pPr>
              <a:defRPr sz="2600">
                <a:solidFill>
                  <a:schemeClr val="tx1"/>
                </a:solidFill>
                <a:latin typeface="+mj-lt"/>
              </a:defRPr>
            </a:lvl2pPr>
          </a:lstStyle>
          <a:p>
            <a:pPr lvl="0"/>
            <a:r>
              <a:rPr lang="en-US" dirty="0" smtClean="0"/>
              <a:t>Click to edit Master text styles</a:t>
            </a:r>
          </a:p>
          <a:p>
            <a:pPr lvl="1"/>
            <a:r>
              <a:rPr lang="en-US" dirty="0" smtClean="0"/>
              <a:t>Second level</a:t>
            </a:r>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j-lt"/>
              </a:defRPr>
            </a:lvl1pPr>
          </a:lstStyle>
          <a:p>
            <a:pPr>
              <a:defRPr/>
            </a:pPr>
            <a:fld id="{FE51755B-CF72-47ED-9CEF-8A78B7127BD5}" type="datetimeFigureOut">
              <a:rPr lang="en-US" smtClean="0"/>
              <a:pPr>
                <a:defRPr/>
              </a:pPr>
              <a:t>10/10/2018</a:t>
            </a:fld>
            <a:endParaRPr lang="en-US"/>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j-lt"/>
              </a:defRPr>
            </a:lvl1pPr>
          </a:lstStyle>
          <a:p>
            <a:pPr>
              <a:defRPr/>
            </a:pPr>
            <a:endParaRPr lang="en-US"/>
          </a:p>
        </p:txBody>
      </p:sp>
    </p:spTree>
    <p:extLst>
      <p:ext uri="{BB962C8B-B14F-4D97-AF65-F5344CB8AC3E}">
        <p14:creationId xmlns:p14="http://schemas.microsoft.com/office/powerpoint/2010/main" val="393989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6DFAD9CD-3262-4EB6-821E-21F7EC554E6E}" type="datetimeFigureOut">
              <a:rPr lang="en-US"/>
              <a:pPr>
                <a:defRPr/>
              </a:pPr>
              <a:t>10/10/2018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1164CE9D-CA32-4ABE-89ED-8717C5031D5F}" type="slidenum">
              <a:rPr lang="en-US"/>
              <a:pPr>
                <a:defRPr/>
              </a:pPr>
              <a:t>‹#›</a:t>
            </a:fld>
            <a:endParaRPr lang="en-US"/>
          </a:p>
        </p:txBody>
      </p:sp>
    </p:spTree>
    <p:extLst>
      <p:ext uri="{BB962C8B-B14F-4D97-AF65-F5344CB8AC3E}">
        <p14:creationId xmlns:p14="http://schemas.microsoft.com/office/powerpoint/2010/main" val="3017729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93D04FBF-0239-4E26-9FE7-CC42551E99ED}" type="datetimeFigureOut">
              <a:rPr lang="en-US"/>
              <a:pPr>
                <a:defRPr/>
              </a:pPr>
              <a:t>10/10/2018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D8A25C22-A7CC-4185-8246-B103C3FA2F6F}" type="slidenum">
              <a:rPr lang="en-US"/>
              <a:pPr>
                <a:defRPr/>
              </a:pPr>
              <a:t>‹#›</a:t>
            </a:fld>
            <a:endParaRPr lang="en-US"/>
          </a:p>
        </p:txBody>
      </p:sp>
    </p:spTree>
    <p:extLst>
      <p:ext uri="{BB962C8B-B14F-4D97-AF65-F5344CB8AC3E}">
        <p14:creationId xmlns:p14="http://schemas.microsoft.com/office/powerpoint/2010/main" val="381034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24C72C8A-E955-42FC-A4F2-049434A61440}" type="datetimeFigureOut">
              <a:rPr lang="en-US"/>
              <a:pPr>
                <a:defRPr/>
              </a:pPr>
              <a:t>10/10/2018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9" name="Slide Number Placeholder 8"/>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05DE859C-4E57-46A0-A8B1-EF076A1926BC}" type="slidenum">
              <a:rPr lang="en-US"/>
              <a:pPr>
                <a:defRPr/>
              </a:pPr>
              <a:t>‹#›</a:t>
            </a:fld>
            <a:endParaRPr lang="en-US"/>
          </a:p>
        </p:txBody>
      </p:sp>
    </p:spTree>
    <p:extLst>
      <p:ext uri="{BB962C8B-B14F-4D97-AF65-F5344CB8AC3E}">
        <p14:creationId xmlns:p14="http://schemas.microsoft.com/office/powerpoint/2010/main" val="86850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16012326-8ECA-4892-AB60-BA440075E724}" type="datetimeFigureOut">
              <a:rPr lang="en-US"/>
              <a:pPr>
                <a:defRPr/>
              </a:pPr>
              <a:t>10/10/2018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4" name="Slide Number Placeholder 3"/>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AA165654-D602-432F-BEF1-2C78D62DD1C0}" type="slidenum">
              <a:rPr lang="en-US"/>
              <a:pPr>
                <a:defRPr/>
              </a:pPr>
              <a:t>‹#›</a:t>
            </a:fld>
            <a:endParaRPr lang="en-US"/>
          </a:p>
        </p:txBody>
      </p:sp>
    </p:spTree>
    <p:extLst>
      <p:ext uri="{BB962C8B-B14F-4D97-AF65-F5344CB8AC3E}">
        <p14:creationId xmlns:p14="http://schemas.microsoft.com/office/powerpoint/2010/main" val="2221425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6414D667-6C82-4BB3-A0DF-8EC25F2EB945}" type="datetimeFigureOut">
              <a:rPr lang="en-US"/>
              <a:pPr>
                <a:defRPr/>
              </a:pPr>
              <a:t>10/10/2018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C1DD350A-BB63-4772-96AE-ECA938F963BC}" type="slidenum">
              <a:rPr lang="en-US"/>
              <a:pPr>
                <a:defRPr/>
              </a:pPr>
              <a:t>‹#›</a:t>
            </a:fld>
            <a:endParaRPr lang="en-US"/>
          </a:p>
        </p:txBody>
      </p:sp>
    </p:spTree>
    <p:extLst>
      <p:ext uri="{BB962C8B-B14F-4D97-AF65-F5344CB8AC3E}">
        <p14:creationId xmlns:p14="http://schemas.microsoft.com/office/powerpoint/2010/main" val="82704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F47C1CC6-E425-4269-A0DC-E7C4E02813D3}" type="datetimeFigureOut">
              <a:rPr lang="en-US"/>
              <a:pPr>
                <a:defRPr/>
              </a:pPr>
              <a:t>10/10/2018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957D9697-4A6C-423E-8C86-097A9BBECBC0}" type="slidenum">
              <a:rPr lang="en-US"/>
              <a:pPr>
                <a:defRPr/>
              </a:pPr>
              <a:t>‹#›</a:t>
            </a:fld>
            <a:endParaRPr lang="en-US"/>
          </a:p>
        </p:txBody>
      </p:sp>
    </p:spTree>
    <p:extLst>
      <p:ext uri="{BB962C8B-B14F-4D97-AF65-F5344CB8AC3E}">
        <p14:creationId xmlns:p14="http://schemas.microsoft.com/office/powerpoint/2010/main" val="2769858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E16DE4D9-8E82-410D-9197-F77AFE439D62}" type="datetimeFigureOut">
              <a:rPr lang="en-US"/>
              <a:pPr>
                <a:defRPr/>
              </a:pPr>
              <a:t>10/10/2018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590DBD80-2EF7-48B1-AA61-9C52F98D0135}" type="slidenum">
              <a:rPr lang="en-US"/>
              <a:pPr>
                <a:defRPr/>
              </a:pPr>
              <a:t>‹#›</a:t>
            </a:fld>
            <a:endParaRPr lang="en-US"/>
          </a:p>
        </p:txBody>
      </p:sp>
    </p:spTree>
    <p:extLst>
      <p:ext uri="{BB962C8B-B14F-4D97-AF65-F5344CB8AC3E}">
        <p14:creationId xmlns:p14="http://schemas.microsoft.com/office/powerpoint/2010/main" val="3723511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hcii_body.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p:txBody>
      </p:sp>
      <p:sp>
        <p:nvSpPr>
          <p:cNvPr id="8" name="Slide Number Placeholder 5"/>
          <p:cNvSpPr txBox="1">
            <a:spLocks/>
          </p:cNvSpPr>
          <p:nvPr userDrawn="1"/>
        </p:nvSpPr>
        <p:spPr>
          <a:xfrm rot="16200000">
            <a:off x="7003257" y="1897856"/>
            <a:ext cx="3763962" cy="517525"/>
          </a:xfrm>
          <a:prstGeom prst="rect">
            <a:avLst/>
          </a:prstGeom>
        </p:spPr>
        <p:txBody>
          <a:bodyPr anchor="ctr"/>
          <a:lstStyle>
            <a:lvl1pPr algn="r">
              <a:defRPr sz="1200">
                <a:solidFill>
                  <a:schemeClr val="tx1">
                    <a:lumMod val="75000"/>
                    <a:lumOff val="25000"/>
                  </a:schemeClr>
                </a:solidFill>
              </a:defRPr>
            </a:lvl1pPr>
          </a:lstStyle>
          <a:p>
            <a:pPr fontAlgn="auto">
              <a:spcBef>
                <a:spcPts val="0"/>
              </a:spcBef>
              <a:spcAft>
                <a:spcPts val="0"/>
              </a:spcAft>
              <a:defRPr/>
            </a:pPr>
            <a:r>
              <a:rPr lang="en-US" sz="1000" dirty="0" smtClean="0">
                <a:solidFill>
                  <a:schemeClr val="bg1">
                    <a:lumMod val="65000"/>
                  </a:schemeClr>
                </a:solidFill>
                <a:latin typeface="+mj-lt"/>
                <a:cs typeface="Verdana"/>
              </a:rPr>
              <a:t>©2018 Carnegie Mellon University  :  </a:t>
            </a:r>
            <a:fld id="{906B404A-4A4D-430C-A37B-76AE2D31BD13}" type="slidenum">
              <a:rPr lang="en-US" sz="1000" b="1" smtClean="0">
                <a:latin typeface="+mj-lt"/>
                <a:cs typeface="Verdana"/>
              </a:rPr>
              <a:pPr fontAlgn="auto">
                <a:spcBef>
                  <a:spcPts val="0"/>
                </a:spcBef>
                <a:spcAft>
                  <a:spcPts val="0"/>
                </a:spcAft>
                <a:defRPr/>
              </a:pPr>
              <a:t>‹#›</a:t>
            </a:fld>
            <a:endParaRPr lang="en-US" sz="1000" b="1" dirty="0" smtClean="0">
              <a:latin typeface="+mj-lt"/>
              <a:cs typeface="Verdana"/>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xStyles>
    <p:titleStyle>
      <a:lvl1pPr algn="l" defTabSz="457200" rtl="0" eaLnBrk="0" fontAlgn="base" hangingPunct="0">
        <a:spcBef>
          <a:spcPct val="0"/>
        </a:spcBef>
        <a:spcAft>
          <a:spcPct val="0"/>
        </a:spcAft>
        <a:defRPr sz="4000" b="1" kern="1200">
          <a:solidFill>
            <a:schemeClr val="tx1"/>
          </a:solidFill>
          <a:latin typeface="+mj-lt"/>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000" kern="1200">
          <a:solidFill>
            <a:schemeClr val="tx1"/>
          </a:solidFill>
          <a:latin typeface="+mj-lt"/>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600" kern="1200">
          <a:solidFill>
            <a:schemeClr val="tx1"/>
          </a:solidFill>
          <a:latin typeface="+mj-lt"/>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mj-lt"/>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image" Target="../media/image121.png"/><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image" Target="../media/image122.jpeg"/><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3" Type="http://schemas.openxmlformats.org/officeDocument/2006/relationships/image" Target="../media/image124.jpe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125.png"/></Relationships>
</file>

<file path=ppt/slides/_rels/slide106.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63.xml"/><Relationship Id="rId1" Type="http://schemas.openxmlformats.org/officeDocument/2006/relationships/slideLayout" Target="../slideLayouts/slideLayout2.xml"/><Relationship Id="rId4" Type="http://schemas.openxmlformats.org/officeDocument/2006/relationships/image" Target="../media/image127.png"/></Relationships>
</file>

<file path=ppt/slides/_rels/slide107.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64.xml"/><Relationship Id="rId1" Type="http://schemas.openxmlformats.org/officeDocument/2006/relationships/slideLayout" Target="../slideLayouts/slideLayout2.xml"/><Relationship Id="rId6" Type="http://schemas.openxmlformats.org/officeDocument/2006/relationships/image" Target="../media/image131.png"/><Relationship Id="rId5" Type="http://schemas.openxmlformats.org/officeDocument/2006/relationships/image" Target="../media/image130.png"/><Relationship Id="rId4" Type="http://schemas.openxmlformats.org/officeDocument/2006/relationships/image" Target="../media/image129.png"/></Relationships>
</file>

<file path=ppt/slides/_rels/slide108.xml.rels><?xml version="1.0" encoding="UTF-8" standalone="yes"?>
<Relationships xmlns="http://schemas.openxmlformats.org/package/2006/relationships"><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3" Type="http://schemas.openxmlformats.org/officeDocument/2006/relationships/image" Target="../media/image134.png"/><Relationship Id="rId2" Type="http://schemas.openxmlformats.org/officeDocument/2006/relationships/image" Target="../media/image133.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3" Type="http://schemas.openxmlformats.org/officeDocument/2006/relationships/image" Target="../media/image136.jpeg"/><Relationship Id="rId2" Type="http://schemas.openxmlformats.org/officeDocument/2006/relationships/image" Target="../media/image135.png"/><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3" Type="http://schemas.openxmlformats.org/officeDocument/2006/relationships/image" Target="../media/image137.gif"/><Relationship Id="rId2" Type="http://schemas.openxmlformats.org/officeDocument/2006/relationships/notesSlide" Target="../notesSlides/notesSlide65.xml"/><Relationship Id="rId1" Type="http://schemas.openxmlformats.org/officeDocument/2006/relationships/slideLayout" Target="../slideLayouts/slideLayout2.xml"/><Relationship Id="rId5" Type="http://schemas.openxmlformats.org/officeDocument/2006/relationships/image" Target="../media/image139.png"/><Relationship Id="rId4" Type="http://schemas.openxmlformats.org/officeDocument/2006/relationships/image" Target="../media/image138.png"/></Relationships>
</file>

<file path=ppt/slides/_rels/slide112.xml.rels><?xml version="1.0" encoding="UTF-8" standalone="yes"?>
<Relationships xmlns="http://schemas.openxmlformats.org/package/2006/relationships"><Relationship Id="rId3" Type="http://schemas.openxmlformats.org/officeDocument/2006/relationships/image" Target="../media/image140.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141.jpeg"/></Relationships>
</file>

<file path=ppt/slides/_rels/slide113.xml.rels><?xml version="1.0" encoding="UTF-8" standalone="yes"?>
<Relationships xmlns="http://schemas.openxmlformats.org/package/2006/relationships"><Relationship Id="rId3" Type="http://schemas.openxmlformats.org/officeDocument/2006/relationships/image" Target="../media/image142.jpeg"/><Relationship Id="rId2" Type="http://schemas.openxmlformats.org/officeDocument/2006/relationships/image" Target="../media/image132.png"/><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image" Target="../media/image143.jpeg"/><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3" Type="http://schemas.openxmlformats.org/officeDocument/2006/relationships/hyperlink" Target="https://www.youtube.com/watch?v=LkqiDu1BQXY" TargetMode="External"/><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144.jpeg"/></Relationships>
</file>

<file path=ppt/slides/_rels/slide119.xml.rels><?xml version="1.0" encoding="UTF-8" standalone="yes"?>
<Relationships xmlns="http://schemas.openxmlformats.org/package/2006/relationships"><Relationship Id="rId2" Type="http://schemas.openxmlformats.org/officeDocument/2006/relationships/image" Target="../media/image145.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7.gif"/><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10.jpe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13.jpeg"/></Relationships>
</file>

<file path=ppt/slides/_rels/slide1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15.jpeg"/></Relationships>
</file>

<file path=ppt/slides/_rels/slide19.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image" Target="../media/image18.jpe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control" Target="../activeX/activeX7.xml"/><Relationship Id="rId13" Type="http://schemas.openxmlformats.org/officeDocument/2006/relationships/image" Target="../media/image29.wmf"/><Relationship Id="rId3" Type="http://schemas.openxmlformats.org/officeDocument/2006/relationships/control" Target="../activeX/activeX2.xml"/><Relationship Id="rId7" Type="http://schemas.openxmlformats.org/officeDocument/2006/relationships/control" Target="../activeX/activeX6.xml"/><Relationship Id="rId12" Type="http://schemas.openxmlformats.org/officeDocument/2006/relationships/image" Target="../media/image28.wmf"/><Relationship Id="rId17" Type="http://schemas.openxmlformats.org/officeDocument/2006/relationships/image" Target="../media/image33.wmf"/><Relationship Id="rId2" Type="http://schemas.openxmlformats.org/officeDocument/2006/relationships/control" Target="../activeX/activeX1.xml"/><Relationship Id="rId16" Type="http://schemas.openxmlformats.org/officeDocument/2006/relationships/image" Target="../media/image32.wmf"/><Relationship Id="rId1" Type="http://schemas.openxmlformats.org/officeDocument/2006/relationships/vmlDrawing" Target="../drawings/vmlDrawing1.vml"/><Relationship Id="rId6" Type="http://schemas.openxmlformats.org/officeDocument/2006/relationships/control" Target="../activeX/activeX5.xml"/><Relationship Id="rId11" Type="http://schemas.openxmlformats.org/officeDocument/2006/relationships/image" Target="../media/image27.wmf"/><Relationship Id="rId5" Type="http://schemas.openxmlformats.org/officeDocument/2006/relationships/control" Target="../activeX/activeX4.xml"/><Relationship Id="rId15" Type="http://schemas.openxmlformats.org/officeDocument/2006/relationships/image" Target="../media/image31.wmf"/><Relationship Id="rId10" Type="http://schemas.openxmlformats.org/officeDocument/2006/relationships/slideLayout" Target="../slideLayouts/slideLayout2.xml"/><Relationship Id="rId4" Type="http://schemas.openxmlformats.org/officeDocument/2006/relationships/control" Target="../activeX/activeX3.xml"/><Relationship Id="rId9" Type="http://schemas.openxmlformats.org/officeDocument/2006/relationships/control" Target="../activeX/activeX8.xml"/><Relationship Id="rId14" Type="http://schemas.openxmlformats.org/officeDocument/2006/relationships/image" Target="../media/image30.wmf"/></Relationships>
</file>

<file path=ppt/slides/_rels/slide22.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image" Target="../media/image36.jpeg"/><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2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2.png"/><Relationship Id="rId1" Type="http://schemas.openxmlformats.org/officeDocument/2006/relationships/slideLayout" Target="../slideLayouts/slideLayout2.xml"/><Relationship Id="rId6" Type="http://schemas.openxmlformats.org/officeDocument/2006/relationships/image" Target="../media/image46.png"/><Relationship Id="rId5" Type="http://schemas.openxmlformats.org/officeDocument/2006/relationships/image" Target="../media/image45.png"/><Relationship Id="rId4" Type="http://schemas.openxmlformats.org/officeDocument/2006/relationships/image" Target="../media/image44.png"/></Relationships>
</file>

<file path=ppt/slides/_rels/slide31.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image" Target="../media/image48.png"/><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11.xml"/></Relationships>
</file>

<file path=ppt/slides/_rels/slide37.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image" Target="../media/image49.png"/><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54.png"/><Relationship Id="rId2" Type="http://schemas.openxmlformats.org/officeDocument/2006/relationships/image" Target="../media/image53.jpeg"/><Relationship Id="rId1" Type="http://schemas.openxmlformats.org/officeDocument/2006/relationships/slideLayout" Target="../slideLayouts/slideLayout2.xml"/><Relationship Id="rId5" Type="http://schemas.openxmlformats.org/officeDocument/2006/relationships/image" Target="../media/image56.png"/><Relationship Id="rId4" Type="http://schemas.openxmlformats.org/officeDocument/2006/relationships/image" Target="../media/image55.png"/></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29.xml"/><Relationship Id="rId1" Type="http://schemas.openxmlformats.org/officeDocument/2006/relationships/slideLayout" Target="../slideLayouts/slideLayout2.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4.png"/></Relationships>
</file>

<file path=ppt/slides/_rels/slide53.xml.rels><?xml version="1.0" encoding="UTF-8" standalone="yes"?>
<Relationships xmlns="http://schemas.openxmlformats.org/package/2006/relationships"><Relationship Id="rId3" Type="http://schemas.openxmlformats.org/officeDocument/2006/relationships/image" Target="../media/image6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67.jpeg"/></Relationships>
</file>

<file path=ppt/slides/_rels/slide55.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2.jpeg"/></Relationships>
</file>

<file path=ppt/slides/_rels/slide61.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44.xml"/><Relationship Id="rId1" Type="http://schemas.openxmlformats.org/officeDocument/2006/relationships/slideLayout" Target="../slideLayouts/slideLayout4.xml"/><Relationship Id="rId4" Type="http://schemas.openxmlformats.org/officeDocument/2006/relationships/image" Target="../media/image74.jpeg"/></Relationships>
</file>

<file path=ppt/slides/_rels/slide6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76.jpeg"/><Relationship Id="rId1" Type="http://schemas.openxmlformats.org/officeDocument/2006/relationships/slideLayout" Target="../slideLayouts/slideLayout4.xml"/></Relationships>
</file>

<file path=ppt/slides/_rels/slide64.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46.xml"/><Relationship Id="rId1" Type="http://schemas.openxmlformats.org/officeDocument/2006/relationships/slideLayout" Target="../slideLayouts/slideLayout4.xml"/><Relationship Id="rId5" Type="http://schemas.openxmlformats.org/officeDocument/2006/relationships/image" Target="../media/image79.png"/><Relationship Id="rId4" Type="http://schemas.openxmlformats.org/officeDocument/2006/relationships/image" Target="../media/image78.png"/></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80.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81.jpe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83.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84.pn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image" Target="../media/image85.png"/><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86.pn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87.pn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88.png"/></Relationships>
</file>

<file path=ppt/slides/_rels/slide76.xml.rels><?xml version="1.0" encoding="UTF-8" standalone="yes"?>
<Relationships xmlns="http://schemas.openxmlformats.org/package/2006/relationships"><Relationship Id="rId2" Type="http://schemas.openxmlformats.org/officeDocument/2006/relationships/image" Target="../media/image7.gif"/><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89.pn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3" Type="http://schemas.openxmlformats.org/officeDocument/2006/relationships/image" Target="../media/image9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image" Target="../media/image92.png"/><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image" Target="../media/image93.png"/><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image" Target="../media/image94.png"/><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95.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image" Target="../media/image95.png"/><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8" Type="http://schemas.openxmlformats.org/officeDocument/2006/relationships/image" Target="../media/image90.png"/><Relationship Id="rId3" Type="http://schemas.openxmlformats.org/officeDocument/2006/relationships/image" Target="../media/image96.png"/><Relationship Id="rId7" Type="http://schemas.openxmlformats.org/officeDocument/2006/relationships/image" Target="../media/image99.png"/><Relationship Id="rId2" Type="http://schemas.openxmlformats.org/officeDocument/2006/relationships/notesSlide" Target="../notesSlides/notesSlide56.xml"/><Relationship Id="rId1" Type="http://schemas.openxmlformats.org/officeDocument/2006/relationships/slideLayout" Target="../slideLayouts/slideLayout2.xml"/><Relationship Id="rId6" Type="http://schemas.openxmlformats.org/officeDocument/2006/relationships/image" Target="../media/image92.png"/><Relationship Id="rId5" Type="http://schemas.openxmlformats.org/officeDocument/2006/relationships/image" Target="../media/image98.png"/><Relationship Id="rId10" Type="http://schemas.openxmlformats.org/officeDocument/2006/relationships/image" Target="../media/image94.png"/><Relationship Id="rId4" Type="http://schemas.openxmlformats.org/officeDocument/2006/relationships/image" Target="../media/image97.png"/><Relationship Id="rId9" Type="http://schemas.openxmlformats.org/officeDocument/2006/relationships/image" Target="../media/image91.png"/></Relationships>
</file>

<file path=ppt/slides/_rels/slide89.xml.rels><?xml version="1.0" encoding="UTF-8" standalone="yes"?>
<Relationships xmlns="http://schemas.openxmlformats.org/package/2006/relationships"><Relationship Id="rId3" Type="http://schemas.openxmlformats.org/officeDocument/2006/relationships/image" Target="../media/image100.jpe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image" Target="../media/image101.png"/><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image" Target="../media/image103.jpeg"/><Relationship Id="rId2" Type="http://schemas.openxmlformats.org/officeDocument/2006/relationships/image" Target="../media/image102.jpeg"/><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image" Target="../media/image104.png"/><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8" Type="http://schemas.openxmlformats.org/officeDocument/2006/relationships/image" Target="../media/image110.png"/><Relationship Id="rId13" Type="http://schemas.openxmlformats.org/officeDocument/2006/relationships/image" Target="../media/image115.png"/><Relationship Id="rId3" Type="http://schemas.openxmlformats.org/officeDocument/2006/relationships/image" Target="../media/image105.png"/><Relationship Id="rId7" Type="http://schemas.openxmlformats.org/officeDocument/2006/relationships/image" Target="../media/image109.png"/><Relationship Id="rId12" Type="http://schemas.openxmlformats.org/officeDocument/2006/relationships/image" Target="../media/image114.png"/><Relationship Id="rId2" Type="http://schemas.openxmlformats.org/officeDocument/2006/relationships/notesSlide" Target="../notesSlides/notesSlide58.xml"/><Relationship Id="rId1" Type="http://schemas.openxmlformats.org/officeDocument/2006/relationships/slideLayout" Target="../slideLayouts/slideLayout2.xml"/><Relationship Id="rId6" Type="http://schemas.openxmlformats.org/officeDocument/2006/relationships/image" Target="../media/image108.png"/><Relationship Id="rId11" Type="http://schemas.openxmlformats.org/officeDocument/2006/relationships/image" Target="../media/image113.png"/><Relationship Id="rId5" Type="http://schemas.openxmlformats.org/officeDocument/2006/relationships/image" Target="../media/image107.png"/><Relationship Id="rId15" Type="http://schemas.openxmlformats.org/officeDocument/2006/relationships/image" Target="../media/image117.png"/><Relationship Id="rId10" Type="http://schemas.openxmlformats.org/officeDocument/2006/relationships/image" Target="../media/image112.png"/><Relationship Id="rId4" Type="http://schemas.openxmlformats.org/officeDocument/2006/relationships/image" Target="../media/image106.png"/><Relationship Id="rId9" Type="http://schemas.openxmlformats.org/officeDocument/2006/relationships/image" Target="../media/image111.png"/><Relationship Id="rId14" Type="http://schemas.openxmlformats.org/officeDocument/2006/relationships/image" Target="../media/image116.png"/></Relationships>
</file>

<file path=ppt/slides/_rels/slide94.xml.rels><?xml version="1.0" encoding="UTF-8" standalone="yes"?>
<Relationships xmlns="http://schemas.openxmlformats.org/package/2006/relationships"><Relationship Id="rId3" Type="http://schemas.openxmlformats.org/officeDocument/2006/relationships/image" Target="../media/image118.jpeg"/><Relationship Id="rId2" Type="http://schemas.openxmlformats.org/officeDocument/2006/relationships/image" Target="../media/image110.png"/><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hyperlink" Target="http://www.gocognitive.net/sites/default/files/change_blindness.v.0.93_0.swf" TargetMode="External"/><Relationship Id="rId2" Type="http://schemas.openxmlformats.org/officeDocument/2006/relationships/notesSlide" Target="../notesSlides/notesSlide59.xml"/><Relationship Id="rId1" Type="http://schemas.openxmlformats.org/officeDocument/2006/relationships/slideLayout" Target="../slideLayouts/slideLayout2.xml"/><Relationship Id="rId5" Type="http://schemas.openxmlformats.org/officeDocument/2006/relationships/hyperlink" Target="https://www.youtube.com/watch?v=FWSxSQsspiQ" TargetMode="External"/><Relationship Id="rId4" Type="http://schemas.openxmlformats.org/officeDocument/2006/relationships/hyperlink" Target="https://www.youtube.com/watch?v=0grANlx7y2E" TargetMode="External"/></Relationships>
</file>

<file path=ppt/slides/_rels/slide96.xml.rels><?xml version="1.0" encoding="UTF-8" standalone="yes"?>
<Relationships xmlns="http://schemas.openxmlformats.org/package/2006/relationships"><Relationship Id="rId2" Type="http://schemas.openxmlformats.org/officeDocument/2006/relationships/image" Target="../media/image119.png"/><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image" Target="../media/image120.png"/><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684020" y="660400"/>
            <a:ext cx="7467600" cy="1549400"/>
          </a:xfrm>
        </p:spPr>
        <p:txBody>
          <a:bodyPr>
            <a:normAutofit/>
          </a:bodyPr>
          <a:lstStyle/>
          <a:p>
            <a:pPr eaLnBrk="1" hangingPunct="1"/>
            <a:r>
              <a:rPr lang="en-US" sz="4400" dirty="0" smtClean="0">
                <a:latin typeface="+mj-lt"/>
                <a:cs typeface="Verdana" pitchFamily="34" charset="0"/>
              </a:rPr>
              <a:t>Properties of People </a:t>
            </a:r>
            <a:r>
              <a:rPr lang="en-US" sz="3600" dirty="0" smtClean="0">
                <a:latin typeface="+mj-lt"/>
                <a:cs typeface="Verdana" pitchFamily="34" charset="0"/>
              </a:rPr>
              <a:t>(Part II)</a:t>
            </a:r>
            <a:endParaRPr lang="en-US" sz="4400" dirty="0" smtClean="0">
              <a:latin typeface="+mj-lt"/>
              <a:cs typeface="Verdana" pitchFamily="34" charset="0"/>
            </a:endParaRPr>
          </a:p>
        </p:txBody>
      </p:sp>
      <p:sp>
        <p:nvSpPr>
          <p:cNvPr id="12291" name="Subtitle 2"/>
          <p:cNvSpPr>
            <a:spLocks noGrp="1"/>
          </p:cNvSpPr>
          <p:nvPr>
            <p:ph type="subTitle" idx="1"/>
          </p:nvPr>
        </p:nvSpPr>
        <p:spPr>
          <a:xfrm>
            <a:off x="1676400" y="2416175"/>
            <a:ext cx="6781800" cy="1393825"/>
          </a:xfrm>
        </p:spPr>
        <p:txBody>
          <a:bodyPr>
            <a:normAutofit/>
          </a:bodyPr>
          <a:lstStyle/>
          <a:p>
            <a:pPr eaLnBrk="1" hangingPunct="1"/>
            <a:r>
              <a:rPr lang="en-US" sz="2800" dirty="0">
                <a:cs typeface="Verdana" pitchFamily="34" charset="0"/>
              </a:rPr>
              <a:t>Programming Usable Interfaces (PUI</a:t>
            </a:r>
            <a:r>
              <a:rPr lang="en-US" sz="2800" dirty="0" smtClean="0">
                <a:cs typeface="Verdana" pitchFamily="34" charset="0"/>
              </a:rPr>
              <a:t>)</a:t>
            </a:r>
            <a:endParaRPr lang="en-US" sz="2800" dirty="0">
              <a:cs typeface="Verdana" pitchFamily="34" charset="0"/>
            </a:endParaRPr>
          </a:p>
        </p:txBody>
      </p:sp>
      <p:sp>
        <p:nvSpPr>
          <p:cNvPr id="4" name="Title 8"/>
          <p:cNvSpPr txBox="1">
            <a:spLocks/>
          </p:cNvSpPr>
          <p:nvPr/>
        </p:nvSpPr>
        <p:spPr>
          <a:xfrm>
            <a:off x="5334000" y="5737225"/>
            <a:ext cx="3581400" cy="511175"/>
          </a:xfrm>
          <a:prstGeom prst="rect">
            <a:avLst/>
          </a:prstGeom>
        </p:spPr>
        <p:txBody>
          <a:bodyP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lnSpc>
                <a:spcPct val="90000"/>
              </a:lnSpc>
              <a:defRPr/>
            </a:pPr>
            <a:r>
              <a:rPr lang="en-US" sz="2400" b="1" dirty="0" smtClean="0">
                <a:solidFill>
                  <a:srgbClr val="960000"/>
                </a:solidFill>
                <a:latin typeface="+mj-lt"/>
              </a:rPr>
              <a:t>Jason Hong</a:t>
            </a:r>
          </a:p>
          <a:p>
            <a:pPr algn="r">
              <a:lnSpc>
                <a:spcPct val="90000"/>
              </a:lnSpc>
              <a:defRPr/>
            </a:pPr>
            <a:r>
              <a:rPr lang="en-US" sz="2400" b="1" dirty="0" smtClean="0">
                <a:solidFill>
                  <a:srgbClr val="960000"/>
                </a:solidFill>
                <a:latin typeface="+mj-lt"/>
              </a:rPr>
              <a:t>jasonh@cs.cmu.edu</a:t>
            </a:r>
          </a:p>
        </p:txBody>
      </p:sp>
      <p:sp>
        <p:nvSpPr>
          <p:cNvPr id="7" name="Rectangle 4"/>
          <p:cNvSpPr>
            <a:spLocks noChangeArrowheads="1"/>
          </p:cNvSpPr>
          <p:nvPr/>
        </p:nvSpPr>
        <p:spPr bwMode="auto">
          <a:xfrm>
            <a:off x="101346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p:cNvSpPr/>
          <p:nvPr/>
        </p:nvSpPr>
        <p:spPr>
          <a:xfrm>
            <a:off x="-3810000" y="-76200"/>
            <a:ext cx="3429000" cy="5715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r>
              <a:rPr lang="en-US" dirty="0" smtClean="0"/>
              <a:t>Dishwashing liquid bubbles as feedback</a:t>
            </a:r>
          </a:p>
          <a:p>
            <a:r>
              <a:rPr lang="en-US" dirty="0" smtClean="0"/>
              <a:t>(don’t put in dishwasher)</a:t>
            </a:r>
          </a:p>
          <a:p>
            <a:endParaRPr lang="en-US" dirty="0"/>
          </a:p>
          <a:p>
            <a:r>
              <a:rPr lang="en-US" dirty="0" smtClean="0"/>
              <a:t>Add </a:t>
            </a:r>
            <a:r>
              <a:rPr lang="en-US" dirty="0" err="1" smtClean="0"/>
              <a:t>administrivia</a:t>
            </a:r>
            <a:endParaRPr lang="en-US" dirty="0" smtClean="0"/>
          </a:p>
          <a:p>
            <a:r>
              <a:rPr lang="en-US" dirty="0" smtClean="0"/>
              <a:t>Also note midterm exam earlier time</a:t>
            </a:r>
          </a:p>
          <a:p>
            <a:endParaRPr lang="en-US" dirty="0" smtClean="0"/>
          </a:p>
          <a:p>
            <a:r>
              <a:rPr lang="en-US" dirty="0" smtClean="0"/>
              <a:t>Affordances</a:t>
            </a:r>
          </a:p>
          <a:p>
            <a:r>
              <a:rPr lang="en-US" dirty="0" smtClean="0"/>
              <a:t>Speech UIs (hard)</a:t>
            </a:r>
          </a:p>
          <a:p>
            <a:r>
              <a:rPr lang="en-US" dirty="0" err="1" smtClean="0"/>
              <a:t>Gdocs</a:t>
            </a:r>
            <a:r>
              <a:rPr lang="en-US" dirty="0" smtClean="0"/>
              <a:t> </a:t>
            </a:r>
            <a:r>
              <a:rPr lang="en-US" dirty="0" err="1" smtClean="0"/>
              <a:t>Todo</a:t>
            </a:r>
            <a:r>
              <a:rPr lang="en-US" smtClean="0"/>
              <a:t> tag</a:t>
            </a:r>
            <a:endParaRPr lang="en-US" dirty="0"/>
          </a:p>
          <a:p>
            <a:endParaRPr lang="en-US" dirty="0"/>
          </a:p>
        </p:txBody>
      </p:sp>
    </p:spTree>
    <p:extLst>
      <p:ext uri="{BB962C8B-B14F-4D97-AF65-F5344CB8AC3E}">
        <p14:creationId xmlns:p14="http://schemas.microsoft.com/office/powerpoint/2010/main" val="3366325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2" name="Rectangle 1"/>
          <p:cNvSpPr/>
          <p:nvPr/>
        </p:nvSpPr>
        <p:spPr>
          <a:xfrm>
            <a:off x="838200" y="1557338"/>
            <a:ext cx="2286000" cy="500062"/>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363522" name="Rectangle 2"/>
          <p:cNvSpPr>
            <a:spLocks noGrp="1"/>
          </p:cNvSpPr>
          <p:nvPr>
            <p:ph type="title"/>
          </p:nvPr>
        </p:nvSpPr>
        <p:spPr/>
        <p:txBody>
          <a:bodyPr/>
          <a:lstStyle/>
          <a:p>
            <a:r>
              <a:rPr lang="en-US" dirty="0" smtClean="0">
                <a:latin typeface="Calibri" panose="020F0502020204030204" pitchFamily="34" charset="0"/>
              </a:rPr>
              <a:t>Mental Models</a:t>
            </a:r>
          </a:p>
        </p:txBody>
      </p:sp>
      <p:sp>
        <p:nvSpPr>
          <p:cNvPr id="363524" name="Rectangle 4"/>
          <p:cNvSpPr>
            <a:spLocks noGrp="1"/>
          </p:cNvSpPr>
          <p:nvPr>
            <p:ph type="body" idx="1"/>
          </p:nvPr>
        </p:nvSpPr>
        <p:spPr>
          <a:xfrm>
            <a:off x="457200" y="1557338"/>
            <a:ext cx="8458200" cy="4995862"/>
          </a:xfrm>
        </p:spPr>
        <p:txBody>
          <a:bodyPr/>
          <a:lstStyle/>
          <a:p>
            <a:r>
              <a:rPr lang="en-US" sz="2800" dirty="0" smtClean="0">
                <a:latin typeface="Calibri" panose="020F0502020204030204" pitchFamily="34" charset="0"/>
                <a:cs typeface="Verdana" pitchFamily="34" charset="0"/>
              </a:rPr>
              <a:t>Mental </a:t>
            </a:r>
            <a:r>
              <a:rPr lang="en-US" sz="2800" dirty="0">
                <a:latin typeface="Calibri" panose="020F0502020204030204" pitchFamily="34" charset="0"/>
                <a:cs typeface="Verdana" pitchFamily="34" charset="0"/>
              </a:rPr>
              <a:t>models describe </a:t>
            </a:r>
            <a:r>
              <a:rPr lang="en-US" sz="2800" dirty="0" smtClean="0">
                <a:latin typeface="Calibri" panose="020F0502020204030204" pitchFamily="34" charset="0"/>
                <a:cs typeface="Verdana" pitchFamily="34" charset="0"/>
              </a:rPr>
              <a:t>how </a:t>
            </a:r>
            <a:r>
              <a:rPr lang="en-US" sz="2800" dirty="0">
                <a:latin typeface="Calibri" panose="020F0502020204030204" pitchFamily="34" charset="0"/>
                <a:cs typeface="Verdana" pitchFamily="34" charset="0"/>
              </a:rPr>
              <a:t>a person </a:t>
            </a:r>
            <a:r>
              <a:rPr lang="en-US" sz="2800" i="1" dirty="0">
                <a:latin typeface="Calibri" panose="020F0502020204030204" pitchFamily="34" charset="0"/>
                <a:cs typeface="Verdana" pitchFamily="34" charset="0"/>
              </a:rPr>
              <a:t>thinks</a:t>
            </a:r>
            <a:r>
              <a:rPr lang="en-US" sz="2800" dirty="0">
                <a:latin typeface="Calibri" panose="020F0502020204030204" pitchFamily="34" charset="0"/>
                <a:cs typeface="Verdana" pitchFamily="34" charset="0"/>
              </a:rPr>
              <a:t/>
            </a:r>
            <a:br>
              <a:rPr lang="en-US" sz="2800" dirty="0">
                <a:latin typeface="Calibri" panose="020F0502020204030204" pitchFamily="34" charset="0"/>
                <a:cs typeface="Verdana" pitchFamily="34" charset="0"/>
              </a:rPr>
            </a:br>
            <a:r>
              <a:rPr lang="en-US" sz="2800" dirty="0">
                <a:latin typeface="Calibri" panose="020F0502020204030204" pitchFamily="34" charset="0"/>
                <a:cs typeface="Verdana" pitchFamily="34" charset="0"/>
              </a:rPr>
              <a:t>something works</a:t>
            </a:r>
          </a:p>
          <a:p>
            <a:r>
              <a:rPr lang="en-US" sz="2800" dirty="0">
                <a:latin typeface="Calibri" panose="020F0502020204030204" pitchFamily="34" charset="0"/>
                <a:cs typeface="Verdana" pitchFamily="34" charset="0"/>
              </a:rPr>
              <a:t>Incorrect mental </a:t>
            </a:r>
            <a:r>
              <a:rPr lang="en-US" sz="2800" dirty="0" smtClean="0">
                <a:latin typeface="Calibri" panose="020F0502020204030204" pitchFamily="34" charset="0"/>
                <a:cs typeface="Verdana" pitchFamily="34" charset="0"/>
              </a:rPr>
              <a:t>models </a:t>
            </a:r>
            <a:br>
              <a:rPr lang="en-US" sz="2800" dirty="0" smtClean="0">
                <a:latin typeface="Calibri" panose="020F0502020204030204" pitchFamily="34" charset="0"/>
                <a:cs typeface="Verdana" pitchFamily="34" charset="0"/>
              </a:rPr>
            </a:br>
            <a:r>
              <a:rPr lang="en-US" sz="2800" dirty="0" smtClean="0">
                <a:latin typeface="Calibri" panose="020F0502020204030204" pitchFamily="34" charset="0"/>
                <a:cs typeface="Verdana" pitchFamily="34" charset="0"/>
              </a:rPr>
              <a:t>can make </a:t>
            </a:r>
            <a:r>
              <a:rPr lang="en-US" sz="2800" dirty="0">
                <a:latin typeface="Calibri" panose="020F0502020204030204" pitchFamily="34" charset="0"/>
                <a:cs typeface="Verdana" pitchFamily="34" charset="0"/>
              </a:rPr>
              <a:t>things very </a:t>
            </a:r>
            <a:r>
              <a:rPr lang="en-US" sz="2800" dirty="0" smtClean="0">
                <a:latin typeface="Calibri" panose="020F0502020204030204" pitchFamily="34" charset="0"/>
                <a:cs typeface="Verdana" pitchFamily="34" charset="0"/>
              </a:rPr>
              <a:t>hard </a:t>
            </a:r>
            <a:br>
              <a:rPr lang="en-US" sz="2800" dirty="0" smtClean="0">
                <a:latin typeface="Calibri" panose="020F0502020204030204" pitchFamily="34" charset="0"/>
                <a:cs typeface="Verdana" pitchFamily="34" charset="0"/>
              </a:rPr>
            </a:br>
            <a:r>
              <a:rPr lang="en-US" sz="2800" dirty="0" smtClean="0">
                <a:latin typeface="Calibri" panose="020F0502020204030204" pitchFamily="34" charset="0"/>
                <a:cs typeface="Verdana" pitchFamily="34" charset="0"/>
              </a:rPr>
              <a:t>to understand </a:t>
            </a:r>
            <a:r>
              <a:rPr lang="en-US" sz="2800" dirty="0">
                <a:latin typeface="Calibri" panose="020F0502020204030204" pitchFamily="34" charset="0"/>
                <a:cs typeface="Verdana" pitchFamily="34" charset="0"/>
              </a:rPr>
              <a:t>and </a:t>
            </a:r>
            <a:r>
              <a:rPr lang="en-US" sz="2800" dirty="0" smtClean="0">
                <a:latin typeface="Calibri" panose="020F0502020204030204" pitchFamily="34" charset="0"/>
                <a:cs typeface="Verdana" pitchFamily="34" charset="0"/>
              </a:rPr>
              <a:t>use</a:t>
            </a:r>
          </a:p>
          <a:p>
            <a:r>
              <a:rPr lang="en-US" dirty="0" smtClean="0">
                <a:latin typeface="Calibri" panose="020F0502020204030204" pitchFamily="34" charset="0"/>
                <a:cs typeface="Verdana" pitchFamily="34" charset="0"/>
              </a:rPr>
              <a:t>People </a:t>
            </a:r>
            <a:r>
              <a:rPr lang="en-US" dirty="0">
                <a:latin typeface="Calibri" panose="020F0502020204030204" pitchFamily="34" charset="0"/>
                <a:cs typeface="Verdana" pitchFamily="34" charset="0"/>
              </a:rPr>
              <a:t>inevitably build </a:t>
            </a:r>
            <a:r>
              <a:rPr lang="en-US" dirty="0" smtClean="0">
                <a:latin typeface="Calibri" panose="020F0502020204030204" pitchFamily="34" charset="0"/>
                <a:cs typeface="Verdana" pitchFamily="34" charset="0"/>
              </a:rPr>
              <a:t/>
            </a:r>
            <a:br>
              <a:rPr lang="en-US" dirty="0" smtClean="0">
                <a:latin typeface="Calibri" panose="020F0502020204030204" pitchFamily="34" charset="0"/>
                <a:cs typeface="Verdana" pitchFamily="34" charset="0"/>
              </a:rPr>
            </a:br>
            <a:r>
              <a:rPr lang="en-US" dirty="0" smtClean="0">
                <a:latin typeface="Calibri" panose="020F0502020204030204" pitchFamily="34" charset="0"/>
                <a:cs typeface="Verdana" pitchFamily="34" charset="0"/>
              </a:rPr>
              <a:t>models of </a:t>
            </a:r>
            <a:r>
              <a:rPr lang="en-US" dirty="0">
                <a:latin typeface="Calibri" panose="020F0502020204030204" pitchFamily="34" charset="0"/>
                <a:cs typeface="Verdana" pitchFamily="34" charset="0"/>
              </a:rPr>
              <a:t>how things work</a:t>
            </a:r>
          </a:p>
          <a:p>
            <a:pPr lvl="1"/>
            <a:r>
              <a:rPr lang="en-US" dirty="0" smtClean="0">
                <a:latin typeface="Calibri" panose="020F0502020204030204" pitchFamily="34" charset="0"/>
                <a:cs typeface="Verdana" pitchFamily="34" charset="0"/>
              </a:rPr>
              <a:t>Ex</a:t>
            </a:r>
            <a:r>
              <a:rPr lang="en-US" dirty="0">
                <a:latin typeface="Calibri" panose="020F0502020204030204" pitchFamily="34" charset="0"/>
                <a:cs typeface="Verdana" pitchFamily="34" charset="0"/>
              </a:rPr>
              <a:t>. </a:t>
            </a:r>
            <a:r>
              <a:rPr lang="en-US" dirty="0" smtClean="0">
                <a:latin typeface="Calibri" panose="020F0502020204030204" pitchFamily="34" charset="0"/>
                <a:cs typeface="Verdana" pitchFamily="34" charset="0"/>
              </a:rPr>
              <a:t>Children </a:t>
            </a:r>
            <a:r>
              <a:rPr lang="en-US" dirty="0">
                <a:latin typeface="Calibri" panose="020F0502020204030204" pitchFamily="34" charset="0"/>
                <a:cs typeface="Verdana" pitchFamily="34" charset="0"/>
              </a:rPr>
              <a:t>&amp; computers</a:t>
            </a:r>
          </a:p>
          <a:p>
            <a:pPr lvl="1"/>
            <a:r>
              <a:rPr lang="en-US" dirty="0">
                <a:latin typeface="Calibri" panose="020F0502020204030204" pitchFamily="34" charset="0"/>
                <a:cs typeface="Verdana" pitchFamily="34" charset="0"/>
              </a:rPr>
              <a:t>Ex. </a:t>
            </a:r>
            <a:r>
              <a:rPr lang="en-US" dirty="0" smtClean="0">
                <a:latin typeface="Calibri" panose="020F0502020204030204" pitchFamily="34" charset="0"/>
                <a:cs typeface="Verdana" pitchFamily="34" charset="0"/>
              </a:rPr>
              <a:t>Maps </a:t>
            </a:r>
            <a:r>
              <a:rPr lang="en-US" dirty="0">
                <a:latin typeface="Calibri" panose="020F0502020204030204" pitchFamily="34" charset="0"/>
                <a:cs typeface="Verdana" pitchFamily="34" charset="0"/>
              </a:rPr>
              <a:t>of New York </a:t>
            </a:r>
            <a:br>
              <a:rPr lang="en-US" dirty="0">
                <a:latin typeface="Calibri" panose="020F0502020204030204" pitchFamily="34" charset="0"/>
                <a:cs typeface="Verdana" pitchFamily="34" charset="0"/>
              </a:rPr>
            </a:br>
            <a:endParaRPr lang="en-US" dirty="0">
              <a:latin typeface="Calibri" panose="020F0502020204030204" pitchFamily="34" charset="0"/>
              <a:cs typeface="Verdana" pitchFamily="34" charset="0"/>
            </a:endParaRPr>
          </a:p>
          <a:p>
            <a:endParaRPr lang="en-US" sz="3200" dirty="0">
              <a:latin typeface="Calibri" panose="020F0502020204030204" pitchFamily="34" charset="0"/>
              <a:cs typeface="Verdana" pitchFamily="34" charset="0"/>
            </a:endParaRPr>
          </a:p>
        </p:txBody>
      </p:sp>
      <p:pic>
        <p:nvPicPr>
          <p:cNvPr id="4" name="Picture 13"/>
          <p:cNvPicPr>
            <a:picLocks noChangeAspect="1" noChangeArrowheads="1"/>
          </p:cNvPicPr>
          <p:nvPr/>
        </p:nvPicPr>
        <p:blipFill>
          <a:blip r:embed="rId3"/>
          <a:srcRect/>
          <a:stretch>
            <a:fillRect/>
          </a:stretch>
        </p:blipFill>
        <p:spPr bwMode="auto">
          <a:xfrm>
            <a:off x="5105400" y="2261750"/>
            <a:ext cx="3962400" cy="4542780"/>
          </a:xfrm>
          <a:prstGeom prst="rect">
            <a:avLst/>
          </a:prstGeom>
          <a:noFill/>
          <a:ln w="25400">
            <a:solidFill>
              <a:schemeClr val="tx1"/>
            </a:solidFill>
            <a:round/>
            <a:headEnd/>
            <a:tailEnd/>
          </a:ln>
          <a:effectLst>
            <a:outerShdw blurRad="127000" dist="76199" dir="2700000" algn="ctr" rotWithShape="0">
              <a:schemeClr val="bg2">
                <a:alpha val="75000"/>
              </a:schemeClr>
            </a:outerShdw>
          </a:effectLst>
          <a:extLst>
            <a:ext uri="{909E8E84-426E-40DD-AFC4-6F175D3DCCD1}">
              <a14:hiddenFill xmlns:a14="http://schemas.microsoft.com/office/drawing/2010/main">
                <a:solidFill>
                  <a:srgbClr val="FFFFFF"/>
                </a:solidFill>
              </a14:hiddenFill>
            </a:ext>
          </a:extLst>
        </p:spPr>
      </p:pic>
      <p:sp>
        <p:nvSpPr>
          <p:cNvPr id="5" name="Line 5"/>
          <p:cNvSpPr>
            <a:spLocks noChangeShapeType="1"/>
          </p:cNvSpPr>
          <p:nvPr/>
        </p:nvSpPr>
        <p:spPr bwMode="auto">
          <a:xfrm>
            <a:off x="4267200" y="5562600"/>
            <a:ext cx="838200" cy="0"/>
          </a:xfrm>
          <a:prstGeom prst="line">
            <a:avLst/>
          </a:prstGeom>
          <a:noFill/>
          <a:ln w="25400">
            <a:solidFill>
              <a:schemeClr val="tx1"/>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34666020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for Today</a:t>
            </a:r>
            <a:endParaRPr lang="en-US" dirty="0"/>
          </a:p>
        </p:txBody>
      </p:sp>
      <p:sp>
        <p:nvSpPr>
          <p:cNvPr id="3" name="Content Placeholder 2"/>
          <p:cNvSpPr>
            <a:spLocks noGrp="1"/>
          </p:cNvSpPr>
          <p:nvPr>
            <p:ph idx="1"/>
          </p:nvPr>
        </p:nvSpPr>
        <p:spPr>
          <a:xfrm>
            <a:off x="609600" y="1447800"/>
            <a:ext cx="8534400" cy="4525963"/>
          </a:xfrm>
        </p:spPr>
        <p:txBody>
          <a:bodyPr/>
          <a:lstStyle/>
          <a:p>
            <a:r>
              <a:rPr lang="en-US" dirty="0" smtClean="0"/>
              <a:t>Short-term </a:t>
            </a:r>
            <a:r>
              <a:rPr lang="en-US" dirty="0"/>
              <a:t>memory</a:t>
            </a:r>
          </a:p>
          <a:p>
            <a:pPr lvl="1"/>
            <a:r>
              <a:rPr lang="en-US" dirty="0"/>
              <a:t>Roughly how much, interference effects</a:t>
            </a:r>
          </a:p>
          <a:p>
            <a:r>
              <a:rPr lang="en-US" dirty="0"/>
              <a:t>Pre-attentive processing, Change blindness</a:t>
            </a:r>
          </a:p>
          <a:p>
            <a:r>
              <a:rPr lang="en-US" dirty="0" smtClean="0"/>
              <a:t>We’ll continue with metaphors and interaction techniques next time</a:t>
            </a:r>
          </a:p>
        </p:txBody>
      </p:sp>
    </p:spTree>
    <p:extLst>
      <p:ext uri="{BB962C8B-B14F-4D97-AF65-F5344CB8AC3E}">
        <p14:creationId xmlns:p14="http://schemas.microsoft.com/office/powerpoint/2010/main" val="607295488"/>
      </p:ext>
    </p:extLst>
  </p:cSld>
  <p:clrMapOvr>
    <a:masterClrMapping/>
  </p:clrMapOvr>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700922957"/>
      </p:ext>
    </p:extLst>
  </p:cSld>
  <p:clrMapOvr>
    <a:masterClrMapping/>
  </p:clrMapOvr>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62" name="Rectangle 2"/>
          <p:cNvSpPr>
            <a:spLocks noGrp="1"/>
          </p:cNvSpPr>
          <p:nvPr>
            <p:ph type="title"/>
          </p:nvPr>
        </p:nvSpPr>
        <p:spPr/>
        <p:txBody>
          <a:bodyPr/>
          <a:lstStyle/>
          <a:p>
            <a:r>
              <a:rPr lang="en-US" dirty="0" smtClean="0">
                <a:latin typeface="Calibri" panose="020F0502020204030204" pitchFamily="34" charset="0"/>
              </a:rPr>
              <a:t>Metaphor</a:t>
            </a:r>
          </a:p>
        </p:txBody>
      </p:sp>
      <p:sp>
        <p:nvSpPr>
          <p:cNvPr id="450563" name="Rectangle 3"/>
          <p:cNvSpPr>
            <a:spLocks noGrp="1"/>
          </p:cNvSpPr>
          <p:nvPr>
            <p:ph type="body" idx="1"/>
          </p:nvPr>
        </p:nvSpPr>
        <p:spPr>
          <a:xfrm>
            <a:off x="457200" y="1557338"/>
            <a:ext cx="8458200" cy="4995862"/>
          </a:xfrm>
        </p:spPr>
        <p:txBody>
          <a:bodyPr/>
          <a:lstStyle/>
          <a:p>
            <a:r>
              <a:rPr lang="en-US" dirty="0" smtClean="0">
                <a:latin typeface="Calibri" panose="020F0502020204030204" pitchFamily="34" charset="0"/>
              </a:rPr>
              <a:t>Definition</a:t>
            </a:r>
            <a:r>
              <a:rPr lang="en-US" sz="2800" dirty="0" smtClean="0">
                <a:latin typeface="Calibri" panose="020F0502020204030204" pitchFamily="34" charset="0"/>
              </a:rPr>
              <a:t> </a:t>
            </a:r>
          </a:p>
          <a:p>
            <a:pPr lvl="1"/>
            <a:r>
              <a:rPr lang="en-US" dirty="0" smtClean="0">
                <a:latin typeface="Calibri" panose="020F0502020204030204" pitchFamily="34" charset="0"/>
              </a:rPr>
              <a:t>“The transference of the relation between</a:t>
            </a:r>
            <a:br>
              <a:rPr lang="en-US" dirty="0" smtClean="0">
                <a:latin typeface="Calibri" panose="020F0502020204030204" pitchFamily="34" charset="0"/>
              </a:rPr>
            </a:br>
            <a:r>
              <a:rPr lang="en-US" dirty="0" smtClean="0">
                <a:latin typeface="Calibri" panose="020F0502020204030204" pitchFamily="34" charset="0"/>
              </a:rPr>
              <a:t>one set of objects to another set for the purpose of brief explanation.”</a:t>
            </a:r>
          </a:p>
          <a:p>
            <a:pPr lvl="1"/>
            <a:endParaRPr lang="en-US" sz="1000" dirty="0" smtClean="0">
              <a:latin typeface="Calibri" panose="020F0502020204030204" pitchFamily="34" charset="0"/>
            </a:endParaRPr>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76800" y="3505200"/>
            <a:ext cx="4064000" cy="325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18509700"/>
      </p:ext>
    </p:extLst>
  </p:cSld>
  <p:clrMapOvr>
    <a:masterClrMapping/>
  </p:clrMapOvr>
  <p:transition>
    <p:dissolve/>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1590" name="Rectangle 6"/>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51586" name="Rectangle 2"/>
          <p:cNvSpPr>
            <a:spLocks noGrp="1"/>
          </p:cNvSpPr>
          <p:nvPr>
            <p:ph type="title"/>
          </p:nvPr>
        </p:nvSpPr>
        <p:spPr/>
        <p:txBody>
          <a:bodyPr/>
          <a:lstStyle/>
          <a:p>
            <a:r>
              <a:rPr lang="en-US" dirty="0" smtClean="0">
                <a:latin typeface="Calibri" panose="020F0502020204030204" pitchFamily="34" charset="0"/>
              </a:rPr>
              <a:t>Metaphor</a:t>
            </a:r>
          </a:p>
        </p:txBody>
      </p:sp>
      <p:sp>
        <p:nvSpPr>
          <p:cNvPr id="451587" name="Rectangle 3"/>
          <p:cNvSpPr>
            <a:spLocks noGrp="1"/>
          </p:cNvSpPr>
          <p:nvPr>
            <p:ph type="body" idx="1"/>
          </p:nvPr>
        </p:nvSpPr>
        <p:spPr>
          <a:xfrm>
            <a:off x="457200" y="990600"/>
            <a:ext cx="8686800" cy="4995863"/>
          </a:xfrm>
        </p:spPr>
        <p:txBody>
          <a:bodyPr/>
          <a:lstStyle/>
          <a:p>
            <a:r>
              <a:rPr lang="en-US" dirty="0" err="1" smtClean="0">
                <a:latin typeface="Calibri" panose="020F0502020204030204" pitchFamily="34" charset="0"/>
              </a:rPr>
              <a:t>Lakoff</a:t>
            </a:r>
            <a:r>
              <a:rPr lang="en-US" dirty="0" smtClean="0">
                <a:latin typeface="Calibri" panose="020F0502020204030204" pitchFamily="34" charset="0"/>
              </a:rPr>
              <a:t> &amp; Johnson, </a:t>
            </a:r>
            <a:r>
              <a:rPr lang="en-US" i="1" dirty="0" smtClean="0">
                <a:latin typeface="Calibri" panose="020F0502020204030204" pitchFamily="34" charset="0"/>
              </a:rPr>
              <a:t>Metaphors We Live By</a:t>
            </a:r>
          </a:p>
          <a:p>
            <a:pPr lvl="1"/>
            <a:r>
              <a:rPr lang="en-US" dirty="0" smtClean="0">
                <a:latin typeface="Calibri" panose="020F0502020204030204" pitchFamily="34" charset="0"/>
              </a:rPr>
              <a:t>“...the way we think, what we experience, </a:t>
            </a:r>
            <a:br>
              <a:rPr lang="en-US" dirty="0" smtClean="0">
                <a:latin typeface="Calibri" panose="020F0502020204030204" pitchFamily="34" charset="0"/>
              </a:rPr>
            </a:br>
            <a:r>
              <a:rPr lang="en-US" dirty="0" smtClean="0">
                <a:latin typeface="Calibri" panose="020F0502020204030204" pitchFamily="34" charset="0"/>
              </a:rPr>
              <a:t>and what we do every day is very much a matter of metaphor.” </a:t>
            </a:r>
          </a:p>
          <a:p>
            <a:pPr lvl="1"/>
            <a:r>
              <a:rPr lang="en-US" dirty="0" smtClean="0">
                <a:latin typeface="Calibri" panose="020F0502020204030204" pitchFamily="34" charset="0"/>
              </a:rPr>
              <a:t>in our language &amp; thinking “argument is war”</a:t>
            </a:r>
          </a:p>
          <a:p>
            <a:pPr lvl="2"/>
            <a:r>
              <a:rPr lang="en-US" dirty="0" smtClean="0">
                <a:latin typeface="Calibri" panose="020F0502020204030204" pitchFamily="34" charset="0"/>
              </a:rPr>
              <a:t>He attacked every weak point </a:t>
            </a:r>
          </a:p>
          <a:p>
            <a:pPr lvl="2"/>
            <a:r>
              <a:rPr lang="en-US" dirty="0" smtClean="0">
                <a:latin typeface="Calibri" panose="020F0502020204030204" pitchFamily="34" charset="0"/>
              </a:rPr>
              <a:t>Criticisms right on target </a:t>
            </a:r>
          </a:p>
          <a:p>
            <a:pPr lvl="2"/>
            <a:r>
              <a:rPr lang="en-US" dirty="0" smtClean="0">
                <a:latin typeface="Calibri" panose="020F0502020204030204" pitchFamily="34" charset="0"/>
              </a:rPr>
              <a:t>If you use that strategy </a:t>
            </a:r>
          </a:p>
          <a:p>
            <a:pPr lvl="1"/>
            <a:r>
              <a:rPr lang="en-US" dirty="0" smtClean="0">
                <a:latin typeface="Calibri" panose="020F0502020204030204" pitchFamily="34" charset="0"/>
              </a:rPr>
              <a:t>relationships and navigation</a:t>
            </a:r>
          </a:p>
          <a:p>
            <a:pPr lvl="2"/>
            <a:r>
              <a:rPr lang="en-US" dirty="0" smtClean="0">
                <a:latin typeface="Calibri" panose="020F0502020204030204" pitchFamily="34" charset="0"/>
              </a:rPr>
              <a:t>Going in the wrong direction</a:t>
            </a:r>
          </a:p>
          <a:p>
            <a:pPr lvl="2"/>
            <a:r>
              <a:rPr lang="en-US" dirty="0" smtClean="0">
                <a:latin typeface="Calibri" panose="020F0502020204030204" pitchFamily="34" charset="0"/>
              </a:rPr>
              <a:t>Took a </a:t>
            </a:r>
            <a:r>
              <a:rPr lang="en-US" dirty="0" err="1" smtClean="0">
                <a:latin typeface="Calibri" panose="020F0502020204030204" pitchFamily="34" charset="0"/>
              </a:rPr>
              <a:t>u-turn</a:t>
            </a:r>
            <a:endParaRPr lang="en-US" dirty="0" smtClean="0">
              <a:latin typeface="Calibri" panose="020F0502020204030204" pitchFamily="34" charset="0"/>
            </a:endParaRPr>
          </a:p>
          <a:p>
            <a:pPr lvl="2"/>
            <a:r>
              <a:rPr lang="en-US" dirty="0" smtClean="0">
                <a:latin typeface="Calibri" panose="020F0502020204030204" pitchFamily="34" charset="0"/>
              </a:rPr>
              <a:t>We’re splitting apart</a:t>
            </a:r>
          </a:p>
        </p:txBody>
      </p:sp>
      <p:pic>
        <p:nvPicPr>
          <p:cNvPr id="451588" name="Picture 4" descr="The image “http://isce.edu/ISCE_Group_Site/web-content/ISCE%20Research/images/75f.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37363" y="3429000"/>
            <a:ext cx="2152650"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0097816"/>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451588"/>
                                        </p:tgtEl>
                                        <p:attrNameLst>
                                          <p:attrName>style.visibility</p:attrName>
                                        </p:attrNameLst>
                                      </p:cBhvr>
                                      <p:to>
                                        <p:strVal val="visible"/>
                                      </p:to>
                                    </p:set>
                                    <p:animEffect transition="in" filter="dissolve">
                                      <p:cBhvr>
                                        <p:cTn id="7" dur="500"/>
                                        <p:tgtEl>
                                          <p:spTgt spid="4515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2610" name="Rectangle 2"/>
          <p:cNvSpPr>
            <a:spLocks noGrp="1"/>
          </p:cNvSpPr>
          <p:nvPr>
            <p:ph type="body" idx="1"/>
          </p:nvPr>
        </p:nvSpPr>
        <p:spPr>
          <a:xfrm>
            <a:off x="2944813" y="1600200"/>
            <a:ext cx="5818187" cy="4724400"/>
          </a:xfrm>
        </p:spPr>
        <p:txBody>
          <a:bodyPr/>
          <a:lstStyle/>
          <a:p>
            <a:r>
              <a:rPr lang="en-US" dirty="0" smtClean="0">
                <a:latin typeface="Calibri" panose="020F0502020204030204" pitchFamily="34" charset="0"/>
              </a:rPr>
              <a:t>Can use metaphors to leverage existing conceptual models</a:t>
            </a:r>
          </a:p>
          <a:p>
            <a:pPr lvl="1">
              <a:spcBef>
                <a:spcPts val="500"/>
              </a:spcBef>
              <a:spcAft>
                <a:spcPts val="500"/>
              </a:spcAft>
            </a:pPr>
            <a:r>
              <a:rPr lang="en-US" dirty="0" smtClean="0">
                <a:latin typeface="Calibri" panose="020F0502020204030204" pitchFamily="34" charset="0"/>
              </a:rPr>
              <a:t>Not really an attempt to simulate a real desktop</a:t>
            </a:r>
          </a:p>
          <a:p>
            <a:pPr lvl="1">
              <a:spcBef>
                <a:spcPts val="500"/>
              </a:spcBef>
              <a:spcAft>
                <a:spcPts val="500"/>
              </a:spcAft>
            </a:pPr>
            <a:r>
              <a:rPr lang="en-US" dirty="0" smtClean="0">
                <a:latin typeface="Calibri" panose="020F0502020204030204" pitchFamily="34" charset="0"/>
              </a:rPr>
              <a:t>Leverages existing knowledge about files, folders, trash</a:t>
            </a:r>
            <a:endParaRPr lang="en-US" i="1" dirty="0" smtClean="0">
              <a:latin typeface="Calibri" panose="020F0502020204030204" pitchFamily="34" charset="0"/>
            </a:endParaRPr>
          </a:p>
          <a:p>
            <a:pPr lvl="1">
              <a:spcBef>
                <a:spcPts val="500"/>
              </a:spcBef>
              <a:spcAft>
                <a:spcPts val="500"/>
              </a:spcAft>
            </a:pPr>
            <a:r>
              <a:rPr lang="en-US" dirty="0" smtClean="0">
                <a:latin typeface="Calibri" panose="020F0502020204030204" pitchFamily="34" charset="0"/>
              </a:rPr>
              <a:t>A way to explain why some windows seem blocked</a:t>
            </a:r>
          </a:p>
          <a:p>
            <a:pPr>
              <a:spcBef>
                <a:spcPts val="500"/>
              </a:spcBef>
              <a:spcAft>
                <a:spcPts val="500"/>
              </a:spcAft>
            </a:pPr>
            <a:endParaRPr lang="en-US" sz="2600" dirty="0" smtClean="0">
              <a:latin typeface="Calibri" panose="020F0502020204030204" pitchFamily="34" charset="0"/>
            </a:endParaRPr>
          </a:p>
          <a:p>
            <a:pPr>
              <a:spcBef>
                <a:spcPts val="500"/>
              </a:spcBef>
              <a:spcAft>
                <a:spcPts val="500"/>
              </a:spcAft>
            </a:pPr>
            <a:endParaRPr lang="en-US" sz="2600" dirty="0" smtClean="0">
              <a:latin typeface="Calibri" panose="020F0502020204030204" pitchFamily="34" charset="0"/>
            </a:endParaRPr>
          </a:p>
          <a:p>
            <a:endParaRPr lang="en-US" sz="2600" dirty="0" smtClean="0">
              <a:latin typeface="Calibri" panose="020F0502020204030204" pitchFamily="34" charset="0"/>
            </a:endParaRPr>
          </a:p>
        </p:txBody>
      </p:sp>
      <p:pic>
        <p:nvPicPr>
          <p:cNvPr id="452611" name="Picture 3" descr="window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4625" y="1752600"/>
            <a:ext cx="2508250" cy="3935413"/>
          </a:xfrm>
          <a:prstGeom prst="rect">
            <a:avLst/>
          </a:prstGeom>
          <a:noFill/>
          <a:extLst>
            <a:ext uri="{909E8E84-426E-40DD-AFC4-6F175D3DCCD1}">
              <a14:hiddenFill xmlns:a14="http://schemas.microsoft.com/office/drawing/2010/main">
                <a:solidFill>
                  <a:srgbClr val="FFFFFF"/>
                </a:solidFill>
              </a14:hiddenFill>
            </a:ext>
          </a:extLst>
        </p:spPr>
      </p:pic>
      <p:sp>
        <p:nvSpPr>
          <p:cNvPr id="452612" name="Rectangle 4"/>
          <p:cNvSpPr>
            <a:spLocks noGrp="1"/>
          </p:cNvSpPr>
          <p:nvPr>
            <p:ph type="title"/>
          </p:nvPr>
        </p:nvSpPr>
        <p:spPr/>
        <p:txBody>
          <a:bodyPr/>
          <a:lstStyle/>
          <a:p>
            <a:r>
              <a:rPr lang="en-US" dirty="0" smtClean="0">
                <a:latin typeface="Calibri" panose="020F0502020204030204" pitchFamily="34" charset="0"/>
              </a:rPr>
              <a:t>Desktop Metaphor</a:t>
            </a:r>
          </a:p>
        </p:txBody>
      </p:sp>
    </p:spTree>
    <p:extLst>
      <p:ext uri="{BB962C8B-B14F-4D97-AF65-F5344CB8AC3E}">
        <p14:creationId xmlns:p14="http://schemas.microsoft.com/office/powerpoint/2010/main" val="3815357088"/>
      </p:ext>
    </p:extLst>
  </p:cSld>
  <p:clrMapOvr>
    <a:masterClrMapping/>
  </p:clrMapOvr>
  <p:transition>
    <p:dissolve/>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4658" name="Rectangle 2"/>
          <p:cNvSpPr>
            <a:spLocks noGrp="1"/>
          </p:cNvSpPr>
          <p:nvPr>
            <p:ph type="title"/>
          </p:nvPr>
        </p:nvSpPr>
        <p:spPr/>
        <p:txBody>
          <a:bodyPr/>
          <a:lstStyle/>
          <a:p>
            <a:r>
              <a:rPr lang="en-US" dirty="0" smtClean="0">
                <a:latin typeface="Calibri" panose="020F0502020204030204" pitchFamily="34" charset="0"/>
              </a:rPr>
              <a:t>Example Metaphors</a:t>
            </a:r>
          </a:p>
        </p:txBody>
      </p:sp>
      <p:sp>
        <p:nvSpPr>
          <p:cNvPr id="454659" name="Rectangle 3"/>
          <p:cNvSpPr>
            <a:spLocks noGrp="1"/>
          </p:cNvSpPr>
          <p:nvPr>
            <p:ph type="body" idx="1"/>
          </p:nvPr>
        </p:nvSpPr>
        <p:spPr>
          <a:xfrm>
            <a:off x="457200" y="1473200"/>
            <a:ext cx="8458200" cy="4843462"/>
          </a:xfrm>
        </p:spPr>
        <p:txBody>
          <a:bodyPr/>
          <a:lstStyle/>
          <a:p>
            <a:r>
              <a:rPr lang="en-US" dirty="0" smtClean="0">
                <a:latin typeface="Calibri" panose="020F0502020204030204" pitchFamily="34" charset="0"/>
              </a:rPr>
              <a:t>Data and Function</a:t>
            </a:r>
          </a:p>
          <a:p>
            <a:pPr lvl="1"/>
            <a:r>
              <a:rPr lang="en-US" dirty="0" smtClean="0">
                <a:latin typeface="Calibri" panose="020F0502020204030204" pitchFamily="34" charset="0"/>
              </a:rPr>
              <a:t>To-do list, calendars</a:t>
            </a:r>
          </a:p>
          <a:p>
            <a:r>
              <a:rPr lang="en-US" dirty="0" smtClean="0">
                <a:latin typeface="Calibri" panose="020F0502020204030204" pitchFamily="34" charset="0"/>
              </a:rPr>
              <a:t>Collections</a:t>
            </a:r>
          </a:p>
          <a:p>
            <a:pPr lvl="1"/>
            <a:r>
              <a:rPr lang="en-US" dirty="0" smtClean="0">
                <a:latin typeface="Calibri" panose="020F0502020204030204" pitchFamily="34" charset="0"/>
              </a:rPr>
              <a:t>Drawers, files, </a:t>
            </a:r>
            <a:br>
              <a:rPr lang="en-US" dirty="0" smtClean="0">
                <a:latin typeface="Calibri" panose="020F0502020204030204" pitchFamily="34" charset="0"/>
              </a:rPr>
            </a:br>
            <a:r>
              <a:rPr lang="en-US" dirty="0" smtClean="0">
                <a:latin typeface="Calibri" panose="020F0502020204030204" pitchFamily="34" charset="0"/>
              </a:rPr>
              <a:t>books, newspapers, </a:t>
            </a:r>
            <a:br>
              <a:rPr lang="en-US" dirty="0" smtClean="0">
                <a:latin typeface="Calibri" panose="020F0502020204030204" pitchFamily="34" charset="0"/>
              </a:rPr>
            </a:br>
            <a:r>
              <a:rPr lang="en-US" dirty="0" smtClean="0">
                <a:latin typeface="Calibri" panose="020F0502020204030204" pitchFamily="34" charset="0"/>
              </a:rPr>
              <a:t>photo albums,</a:t>
            </a:r>
            <a:br>
              <a:rPr lang="en-US" dirty="0" smtClean="0">
                <a:latin typeface="Calibri" panose="020F0502020204030204" pitchFamily="34" charset="0"/>
              </a:rPr>
            </a:br>
            <a:r>
              <a:rPr lang="en-US" dirty="0" smtClean="0">
                <a:latin typeface="Calibri" panose="020F0502020204030204" pitchFamily="34" charset="0"/>
              </a:rPr>
              <a:t>shopping cart,</a:t>
            </a:r>
            <a:br>
              <a:rPr lang="en-US" dirty="0" smtClean="0">
                <a:latin typeface="Calibri" panose="020F0502020204030204" pitchFamily="34" charset="0"/>
              </a:rPr>
            </a:br>
            <a:r>
              <a:rPr lang="en-US" dirty="0" smtClean="0">
                <a:latin typeface="Calibri" panose="020F0502020204030204" pitchFamily="34" charset="0"/>
              </a:rPr>
              <a:t>wish list</a:t>
            </a:r>
          </a:p>
          <a:p>
            <a:r>
              <a:rPr lang="en-US" dirty="0" smtClean="0">
                <a:latin typeface="Calibri" panose="020F0502020204030204" pitchFamily="34" charset="0"/>
              </a:rPr>
              <a:t>Actions</a:t>
            </a:r>
          </a:p>
          <a:p>
            <a:pPr lvl="1"/>
            <a:r>
              <a:rPr lang="en-US" dirty="0" smtClean="0">
                <a:latin typeface="Calibri" panose="020F0502020204030204" pitchFamily="34" charset="0"/>
              </a:rPr>
              <a:t>Cut, copy, paste</a:t>
            </a:r>
          </a:p>
          <a:p>
            <a:endParaRPr lang="en-US" dirty="0" smtClean="0">
              <a:latin typeface="Calibri" panose="020F0502020204030204" pitchFamily="34" charset="0"/>
            </a:endParaRPr>
          </a:p>
        </p:txBody>
      </p:sp>
      <p:pic>
        <p:nvPicPr>
          <p:cNvPr id="54274" name="Picture 2" descr="http://www4.pcmag.com/media/images/363567-bookshelf.jpg?thumb=y"/>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2590800"/>
            <a:ext cx="4933949" cy="370437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5"/>
          <p:cNvPicPr>
            <a:picLocks noChangeAspect="1" noChangeArrowheads="1"/>
          </p:cNvPicPr>
          <p:nvPr/>
        </p:nvPicPr>
        <p:blipFill>
          <a:blip r:embed="rId4">
            <a:extLst>
              <a:ext uri="{28A0092B-C50C-407E-A947-70E740481C1C}">
                <a14:useLocalDpi xmlns:a14="http://schemas.microsoft.com/office/drawing/2010/main" val="0"/>
              </a:ext>
            </a:extLst>
          </a:blip>
          <a:srcRect l="80037" t="16290" r="2667" b="80016"/>
          <a:stretch>
            <a:fillRect/>
          </a:stretch>
        </p:blipFill>
        <p:spPr bwMode="auto">
          <a:xfrm>
            <a:off x="4114800" y="1447800"/>
            <a:ext cx="4967248" cy="860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64366904"/>
      </p:ext>
    </p:extLst>
  </p:cSld>
  <p:clrMapOvr>
    <a:masterClrMapping/>
  </p:clrMapOvr>
  <p:transition>
    <p:dissolve/>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13" descr="penultimate"/>
          <p:cNvPicPr>
            <a:picLocks noChangeAspect="1" noChangeArrowheads="1"/>
          </p:cNvPicPr>
          <p:nvPr/>
        </p:nvPicPr>
        <p:blipFill>
          <a:blip r:embed="rId3">
            <a:extLst>
              <a:ext uri="{28A0092B-C50C-407E-A947-70E740481C1C}">
                <a14:useLocalDpi xmlns:a14="http://schemas.microsoft.com/office/drawing/2010/main" val="0"/>
              </a:ext>
            </a:extLst>
          </a:blip>
          <a:srcRect r="51402"/>
          <a:stretch>
            <a:fillRect/>
          </a:stretch>
        </p:blipFill>
        <p:spPr bwMode="auto">
          <a:xfrm>
            <a:off x="0" y="0"/>
            <a:ext cx="4191000" cy="549665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p:cNvPicPr>
            <a:picLocks noChangeAspect="1" noChangeArrowheads="1"/>
          </p:cNvPicPr>
          <p:nvPr/>
        </p:nvPicPr>
        <p:blipFill>
          <a:blip r:embed="rId4">
            <a:extLst>
              <a:ext uri="{28A0092B-C50C-407E-A947-70E740481C1C}">
                <a14:useLocalDpi xmlns:a14="http://schemas.microsoft.com/office/drawing/2010/main" val="0"/>
              </a:ext>
            </a:extLst>
          </a:blip>
          <a:srcRect l="48232" t="25346" r="7396" b="15248"/>
          <a:stretch>
            <a:fillRect/>
          </a:stretch>
        </p:blipFill>
        <p:spPr bwMode="auto">
          <a:xfrm>
            <a:off x="4038601" y="1309109"/>
            <a:ext cx="5105400" cy="554889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7"/>
          <p:cNvSpPr>
            <a:spLocks noChangeArrowheads="1"/>
          </p:cNvSpPr>
          <p:nvPr/>
        </p:nvSpPr>
        <p:spPr bwMode="auto">
          <a:xfrm>
            <a:off x="7239000" y="986847"/>
            <a:ext cx="1600200" cy="45720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r>
              <a:rPr lang="en-US"/>
              <a:t>ThinqOn</a:t>
            </a:r>
          </a:p>
        </p:txBody>
      </p:sp>
    </p:spTree>
    <p:extLst>
      <p:ext uri="{BB962C8B-B14F-4D97-AF65-F5344CB8AC3E}">
        <p14:creationId xmlns:p14="http://schemas.microsoft.com/office/powerpoint/2010/main" val="439021613"/>
      </p:ext>
    </p:extLst>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6707" name="Rectangle 3"/>
          <p:cNvSpPr>
            <a:spLocks noGrp="1"/>
          </p:cNvSpPr>
          <p:nvPr>
            <p:ph type="body" idx="1"/>
          </p:nvPr>
        </p:nvSpPr>
        <p:spPr/>
        <p:txBody>
          <a:bodyPr/>
          <a:lstStyle/>
          <a:p>
            <a:r>
              <a:rPr lang="en-US" dirty="0" smtClean="0">
                <a:latin typeface="Calibri" panose="020F0502020204030204" pitchFamily="34" charset="0"/>
              </a:rPr>
              <a:t>Older Mac OS desktop inconsistent</a:t>
            </a:r>
          </a:p>
          <a:p>
            <a:pPr lvl="1"/>
            <a:r>
              <a:rPr lang="en-US" dirty="0" smtClean="0">
                <a:latin typeface="Calibri" panose="020F0502020204030204" pitchFamily="34" charset="0"/>
              </a:rPr>
              <a:t>Dragging disk to trash</a:t>
            </a:r>
          </a:p>
          <a:p>
            <a:pPr lvl="2"/>
            <a:r>
              <a:rPr lang="en-US" sz="2600" dirty="0" smtClean="0">
                <a:latin typeface="Calibri" panose="020F0502020204030204" pitchFamily="34" charset="0"/>
              </a:rPr>
              <a:t>Should delete it, </a:t>
            </a:r>
            <a:r>
              <a:rPr lang="en-US" sz="2600" i="1" dirty="0" smtClean="0">
                <a:latin typeface="Calibri" panose="020F0502020204030204" pitchFamily="34" charset="0"/>
              </a:rPr>
              <a:t>not</a:t>
            </a:r>
            <a:r>
              <a:rPr lang="en-US" sz="2600" dirty="0" smtClean="0">
                <a:latin typeface="Calibri" panose="020F0502020204030204" pitchFamily="34" charset="0"/>
              </a:rPr>
              <a:t> eject it </a:t>
            </a:r>
          </a:p>
          <a:p>
            <a:endParaRPr lang="en-US" dirty="0" smtClean="0">
              <a:latin typeface="Calibri" panose="020F0502020204030204" pitchFamily="34" charset="0"/>
            </a:endParaRPr>
          </a:p>
        </p:txBody>
      </p:sp>
      <p:pic>
        <p:nvPicPr>
          <p:cNvPr id="456708" name="Picture 4" descr="mactrash"/>
          <p:cNvPicPr>
            <a:picLocks noChangeAspect="1" noChangeArrowheads="1"/>
          </p:cNvPicPr>
          <p:nvPr/>
        </p:nvPicPr>
        <p:blipFill>
          <a:blip r:embed="rId3">
            <a:extLst>
              <a:ext uri="{28A0092B-C50C-407E-A947-70E740481C1C}">
                <a14:useLocalDpi xmlns:a14="http://schemas.microsoft.com/office/drawing/2010/main" val="0"/>
              </a:ext>
            </a:extLst>
          </a:blip>
          <a:srcRect l="17879" t="9610"/>
          <a:stretch>
            <a:fillRect/>
          </a:stretch>
        </p:blipFill>
        <p:spPr bwMode="auto">
          <a:xfrm>
            <a:off x="7038975" y="1600200"/>
            <a:ext cx="1524000" cy="2867025"/>
          </a:xfrm>
          <a:prstGeom prst="rect">
            <a:avLst/>
          </a:prstGeom>
          <a:noFill/>
          <a:extLst>
            <a:ext uri="{909E8E84-426E-40DD-AFC4-6F175D3DCCD1}">
              <a14:hiddenFill xmlns:a14="http://schemas.microsoft.com/office/drawing/2010/main">
                <a:solidFill>
                  <a:srgbClr val="FFFFFF"/>
                </a:solidFill>
              </a14:hiddenFill>
            </a:ext>
          </a:extLst>
        </p:spPr>
      </p:pic>
      <p:pic>
        <p:nvPicPr>
          <p:cNvPr id="456709" name="Picture 5" descr="trashCanXEmpty"/>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724400" y="4953000"/>
            <a:ext cx="10969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56710" name="Picture 6" descr="trashCanXFull"/>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43600" y="4953000"/>
            <a:ext cx="1096963" cy="1219200"/>
          </a:xfrm>
          <a:prstGeom prst="rect">
            <a:avLst/>
          </a:prstGeom>
          <a:noFill/>
          <a:extLst>
            <a:ext uri="{909E8E84-426E-40DD-AFC4-6F175D3DCCD1}">
              <a14:hiddenFill xmlns:a14="http://schemas.microsoft.com/office/drawing/2010/main">
                <a:solidFill>
                  <a:srgbClr val="FFFFFF"/>
                </a:solidFill>
              </a14:hiddenFill>
            </a:ext>
          </a:extLst>
        </p:spPr>
      </p:pic>
      <p:pic>
        <p:nvPicPr>
          <p:cNvPr id="456711" name="Picture 7" descr="ejectIcon"/>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181850" y="4953000"/>
            <a:ext cx="1190625" cy="11906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Calibri" panose="020F0502020204030204" pitchFamily="34" charset="0"/>
              </a:rPr>
              <a:t>Metaphors Not Always Effective</a:t>
            </a:r>
            <a:endParaRPr lang="en-US" dirty="0"/>
          </a:p>
        </p:txBody>
      </p:sp>
    </p:spTree>
    <p:extLst>
      <p:ext uri="{BB962C8B-B14F-4D97-AF65-F5344CB8AC3E}">
        <p14:creationId xmlns:p14="http://schemas.microsoft.com/office/powerpoint/2010/main" val="1509797641"/>
      </p:ext>
    </p:extLst>
  </p:cSld>
  <p:clrMapOvr>
    <a:masterClrMapping/>
  </p:clrMapOvr>
  <p:transition>
    <p:dissolve/>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7731" name="Rectangle 3"/>
          <p:cNvSpPr>
            <a:spLocks noGrp="1"/>
          </p:cNvSpPr>
          <p:nvPr>
            <p:ph type="body" idx="1"/>
          </p:nvPr>
        </p:nvSpPr>
        <p:spPr/>
        <p:txBody>
          <a:bodyPr/>
          <a:lstStyle/>
          <a:p>
            <a:r>
              <a:rPr lang="en-US" dirty="0" smtClean="0">
                <a:latin typeface="Calibri" panose="020F0502020204030204" pitchFamily="34" charset="0"/>
              </a:rPr>
              <a:t>General Magic’s Magic Cap for PDAs</a:t>
            </a:r>
          </a:p>
          <a:p>
            <a:pPr lvl="1"/>
            <a:r>
              <a:rPr lang="en-US" dirty="0" smtClean="0">
                <a:latin typeface="Calibri" panose="020F0502020204030204" pitchFamily="34" charset="0"/>
              </a:rPr>
              <a:t>Unwieldy, not great use of screen real estate</a:t>
            </a:r>
          </a:p>
        </p:txBody>
      </p:sp>
      <p:pic>
        <p:nvPicPr>
          <p:cNvPr id="457732" name="Picture 4" descr="magic 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057400" y="3132138"/>
            <a:ext cx="5438775" cy="364966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Calibri" panose="020F0502020204030204" pitchFamily="34" charset="0"/>
              </a:rPr>
              <a:t>Metaphors Not Always Effective</a:t>
            </a:r>
            <a:endParaRPr lang="en-US" dirty="0"/>
          </a:p>
        </p:txBody>
      </p:sp>
    </p:spTree>
    <p:extLst>
      <p:ext uri="{BB962C8B-B14F-4D97-AF65-F5344CB8AC3E}">
        <p14:creationId xmlns:p14="http://schemas.microsoft.com/office/powerpoint/2010/main" val="611810659"/>
      </p:ext>
    </p:extLst>
  </p:cSld>
  <p:clrMapOvr>
    <a:masterClrMapping/>
  </p:clrMapOvr>
  <p:transition>
    <p:dissolve/>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59783" name="Picture 7" descr="3_magic_cap_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87325"/>
            <a:ext cx="5465763" cy="3659188"/>
          </a:xfrm>
          <a:prstGeom prst="rect">
            <a:avLst/>
          </a:prstGeom>
          <a:noFill/>
          <a:extLst>
            <a:ext uri="{909E8E84-426E-40DD-AFC4-6F175D3DCCD1}">
              <a14:hiddenFill xmlns:a14="http://schemas.microsoft.com/office/drawing/2010/main">
                <a:solidFill>
                  <a:srgbClr val="FFFFFF"/>
                </a:solidFill>
              </a14:hiddenFill>
            </a:ext>
          </a:extLst>
        </p:spPr>
      </p:pic>
      <p:pic>
        <p:nvPicPr>
          <p:cNvPr id="459784" name="Picture 8" descr="3_magic_cap_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582988" y="3125788"/>
            <a:ext cx="5484812" cy="36560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51605111"/>
      </p:ext>
    </p:extLst>
  </p:cSld>
  <p:clrMapOvr>
    <a:masterClrMapping/>
  </p:clrMapOvr>
  <p:transition>
    <p:dissolv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6" name="Rectangle 10"/>
          <p:cNvSpPr>
            <a:spLocks noGrp="1"/>
          </p:cNvSpPr>
          <p:nvPr>
            <p:ph type="title"/>
          </p:nvPr>
        </p:nvSpPr>
        <p:spPr/>
        <p:txBody>
          <a:bodyPr/>
          <a:lstStyle/>
          <a:p>
            <a:r>
              <a:rPr lang="en-US" sz="3600" dirty="0" smtClean="0">
                <a:latin typeface="Calibri" panose="020F0502020204030204" pitchFamily="34" charset="0"/>
                <a:cs typeface="Verdana" pitchFamily="34" charset="0"/>
              </a:rPr>
              <a:t>Every System has Three Different Mental Models</a:t>
            </a:r>
          </a:p>
        </p:txBody>
      </p:sp>
      <p:sp>
        <p:nvSpPr>
          <p:cNvPr id="14" name="Rectangle 13"/>
          <p:cNvSpPr/>
          <p:nvPr/>
        </p:nvSpPr>
        <p:spPr>
          <a:xfrm>
            <a:off x="3200400" y="4084637"/>
            <a:ext cx="3013075" cy="1325563"/>
          </a:xfrm>
          <a:prstGeom prst="rect">
            <a:avLst/>
          </a:prstGeom>
          <a:solidFill>
            <a:schemeClr val="tx2">
              <a:lumMod val="40000"/>
              <a:lumOff val="60000"/>
              <a:alpha val="79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t>System Image</a:t>
            </a:r>
          </a:p>
          <a:p>
            <a:pPr algn="ctr">
              <a:defRPr/>
            </a:pPr>
            <a:r>
              <a:rPr lang="en-US" sz="2000" dirty="0"/>
              <a:t>(Your implementation)</a:t>
            </a:r>
            <a:endParaRPr lang="en-US" sz="2800" dirty="0"/>
          </a:p>
        </p:txBody>
      </p:sp>
      <p:cxnSp>
        <p:nvCxnSpPr>
          <p:cNvPr id="17416" name="AutoShape 7"/>
          <p:cNvCxnSpPr>
            <a:cxnSpLocks noChangeShapeType="1"/>
          </p:cNvCxnSpPr>
          <p:nvPr/>
        </p:nvCxnSpPr>
        <p:spPr bwMode="auto">
          <a:xfrm flipV="1">
            <a:off x="6537325" y="3611562"/>
            <a:ext cx="1463675" cy="1463675"/>
          </a:xfrm>
          <a:prstGeom prst="curvedConnector2">
            <a:avLst/>
          </a:prstGeom>
          <a:noFill/>
          <a:ln w="38100">
            <a:solidFill>
              <a:schemeClr val="tx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17" name="AutoShape 8"/>
          <p:cNvCxnSpPr>
            <a:cxnSpLocks noChangeShapeType="1"/>
          </p:cNvCxnSpPr>
          <p:nvPr/>
        </p:nvCxnSpPr>
        <p:spPr bwMode="auto">
          <a:xfrm rot="5400000">
            <a:off x="6099968" y="3302794"/>
            <a:ext cx="1554163" cy="1562100"/>
          </a:xfrm>
          <a:prstGeom prst="curvedConnector2">
            <a:avLst/>
          </a:prstGeom>
          <a:noFill/>
          <a:ln w="38100">
            <a:solidFill>
              <a:schemeClr val="tx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cxnSp>
        <p:nvCxnSpPr>
          <p:cNvPr id="17418" name="AutoShape 9"/>
          <p:cNvCxnSpPr>
            <a:cxnSpLocks noChangeShapeType="1"/>
          </p:cNvCxnSpPr>
          <p:nvPr/>
        </p:nvCxnSpPr>
        <p:spPr bwMode="auto">
          <a:xfrm rot="16200000" flipH="1">
            <a:off x="1794668" y="3264694"/>
            <a:ext cx="1477963" cy="1562100"/>
          </a:xfrm>
          <a:prstGeom prst="curvedConnector2">
            <a:avLst/>
          </a:prstGeom>
          <a:noFill/>
          <a:ln w="38100">
            <a:solidFill>
              <a:schemeClr val="tx2"/>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cxnSp>
      <p:sp>
        <p:nvSpPr>
          <p:cNvPr id="5" name="Rectangle 4"/>
          <p:cNvSpPr/>
          <p:nvPr/>
        </p:nvSpPr>
        <p:spPr>
          <a:xfrm>
            <a:off x="6710363" y="4210050"/>
            <a:ext cx="1976437" cy="646112"/>
          </a:xfrm>
          <a:prstGeom prst="rect">
            <a:avLst/>
          </a:prstGeom>
          <a:solidFill>
            <a:schemeClr val="accent3">
              <a:lumMod val="60000"/>
              <a:lumOff val="40000"/>
              <a:alpha val="81000"/>
            </a:schemeClr>
          </a:solidFill>
          <a:ln>
            <a:solidFill>
              <a:schemeClr val="bg1">
                <a:lumMod val="50000"/>
              </a:schemeClr>
            </a:solidFill>
          </a:ln>
        </p:spPr>
        <p:txBody>
          <a:bodyPr>
            <a:spAutoFit/>
          </a:bodyPr>
          <a:lstStyle/>
          <a:p>
            <a:pPr>
              <a:defRPr/>
            </a:pPr>
            <a:r>
              <a:rPr lang="en-US" dirty="0"/>
              <a:t>User Interactions</a:t>
            </a:r>
          </a:p>
          <a:p>
            <a:pPr>
              <a:defRPr/>
            </a:pPr>
            <a:r>
              <a:rPr lang="en-US" dirty="0"/>
              <a:t>System feedback</a:t>
            </a:r>
          </a:p>
        </p:txBody>
      </p:sp>
      <p:sp>
        <p:nvSpPr>
          <p:cNvPr id="2" name="Rectangle 1"/>
          <p:cNvSpPr/>
          <p:nvPr/>
        </p:nvSpPr>
        <p:spPr>
          <a:xfrm>
            <a:off x="644525" y="2133600"/>
            <a:ext cx="3013075" cy="1325562"/>
          </a:xfrm>
          <a:prstGeom prst="rect">
            <a:avLst/>
          </a:prstGeom>
          <a:solidFill>
            <a:schemeClr val="tx2">
              <a:lumMod val="40000"/>
              <a:lumOff val="60000"/>
              <a:alpha val="79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t>Design Model</a:t>
            </a:r>
          </a:p>
          <a:p>
            <a:pPr algn="ctr">
              <a:defRPr/>
            </a:pPr>
            <a:r>
              <a:rPr lang="en-US" sz="2000" dirty="0"/>
              <a:t>(How you intend the</a:t>
            </a:r>
            <a:br>
              <a:rPr lang="en-US" sz="2000" dirty="0"/>
            </a:br>
            <a:r>
              <a:rPr lang="en-US" sz="2000" dirty="0"/>
              <a:t>system to work)</a:t>
            </a:r>
            <a:endParaRPr lang="en-US" sz="2800" dirty="0"/>
          </a:p>
        </p:txBody>
      </p:sp>
      <p:sp>
        <p:nvSpPr>
          <p:cNvPr id="13" name="Rectangle 12"/>
          <p:cNvSpPr/>
          <p:nvPr/>
        </p:nvSpPr>
        <p:spPr>
          <a:xfrm>
            <a:off x="5673725" y="2133600"/>
            <a:ext cx="3013075" cy="1325562"/>
          </a:xfrm>
          <a:prstGeom prst="rect">
            <a:avLst/>
          </a:prstGeom>
          <a:solidFill>
            <a:schemeClr val="tx2">
              <a:lumMod val="40000"/>
              <a:lumOff val="60000"/>
              <a:alpha val="79000"/>
            </a:schemeClr>
          </a:solidFill>
        </p:spPr>
        <p:style>
          <a:lnRef idx="1">
            <a:schemeClr val="accent1"/>
          </a:lnRef>
          <a:fillRef idx="3">
            <a:schemeClr val="accent1"/>
          </a:fillRef>
          <a:effectRef idx="2">
            <a:schemeClr val="accent1"/>
          </a:effectRef>
          <a:fontRef idx="minor">
            <a:schemeClr val="lt1"/>
          </a:fontRef>
        </p:style>
        <p:txBody>
          <a:bodyPr anchor="ctr"/>
          <a:lstStyle/>
          <a:p>
            <a:pPr algn="ctr">
              <a:defRPr/>
            </a:pPr>
            <a:r>
              <a:rPr lang="en-US" sz="2800" b="1" dirty="0"/>
              <a:t>User Model</a:t>
            </a:r>
          </a:p>
          <a:p>
            <a:pPr algn="ctr">
              <a:defRPr/>
            </a:pPr>
            <a:r>
              <a:rPr lang="en-US" sz="2000" dirty="0"/>
              <a:t>(How users think the</a:t>
            </a:r>
            <a:br>
              <a:rPr lang="en-US" sz="2000" dirty="0"/>
            </a:br>
            <a:r>
              <a:rPr lang="en-US" sz="2000" dirty="0"/>
              <a:t>system works)</a:t>
            </a:r>
            <a:endParaRPr lang="en-US" sz="2800" dirty="0"/>
          </a:p>
        </p:txBody>
      </p:sp>
    </p:spTree>
    <p:extLst>
      <p:ext uri="{BB962C8B-B14F-4D97-AF65-F5344CB8AC3E}">
        <p14:creationId xmlns:p14="http://schemas.microsoft.com/office/powerpoint/2010/main" val="2879299258"/>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animEffect transition="in" filter="fade">
                                      <p:cBhvr>
                                        <p:cTn id="7" dur="500"/>
                                        <p:tgtEl>
                                          <p:spTgt spid="13"/>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10" presetClass="entr" presetSubtype="0" fill="hold" grpId="0" nodeType="clickEffect">
                                  <p:stCondLst>
                                    <p:cond delay="0"/>
                                  </p:stCondLst>
                                  <p:childTnLst>
                                    <p:set>
                                      <p:cBhvr>
                                        <p:cTn id="11" dur="1" fill="hold">
                                          <p:stCondLst>
                                            <p:cond delay="0"/>
                                          </p:stCondLst>
                                        </p:cTn>
                                        <p:tgtEl>
                                          <p:spTgt spid="14"/>
                                        </p:tgtEl>
                                        <p:attrNameLst>
                                          <p:attrName>style.visibility</p:attrName>
                                        </p:attrNameLst>
                                      </p:cBhvr>
                                      <p:to>
                                        <p:strVal val="visible"/>
                                      </p:to>
                                    </p:set>
                                    <p:animEffect transition="in" filter="fade">
                                      <p:cBhvr>
                                        <p:cTn id="12" dur="500"/>
                                        <p:tgtEl>
                                          <p:spTgt spid="14"/>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10" presetClass="entr" presetSubtype="0" fill="hold" nodeType="clickEffect">
                                  <p:stCondLst>
                                    <p:cond delay="0"/>
                                  </p:stCondLst>
                                  <p:childTnLst>
                                    <p:set>
                                      <p:cBhvr>
                                        <p:cTn id="16" dur="1" fill="hold">
                                          <p:stCondLst>
                                            <p:cond delay="0"/>
                                          </p:stCondLst>
                                        </p:cTn>
                                        <p:tgtEl>
                                          <p:spTgt spid="17418"/>
                                        </p:tgtEl>
                                        <p:attrNameLst>
                                          <p:attrName>style.visibility</p:attrName>
                                        </p:attrNameLst>
                                      </p:cBhvr>
                                      <p:to>
                                        <p:strVal val="visible"/>
                                      </p:to>
                                    </p:set>
                                    <p:animEffect transition="in" filter="fade">
                                      <p:cBhvr>
                                        <p:cTn id="17" dur="500"/>
                                        <p:tgtEl>
                                          <p:spTgt spid="17418"/>
                                        </p:tgtEl>
                                      </p:cBhvr>
                                    </p:animEffect>
                                  </p:childTnLst>
                                </p:cTn>
                              </p:par>
                              <p:par>
                                <p:cTn id="18" presetID="10" presetClass="entr" presetSubtype="0" fill="hold" nodeType="withEffect">
                                  <p:stCondLst>
                                    <p:cond delay="0"/>
                                  </p:stCondLst>
                                  <p:childTnLst>
                                    <p:set>
                                      <p:cBhvr>
                                        <p:cTn id="19" dur="1" fill="hold">
                                          <p:stCondLst>
                                            <p:cond delay="0"/>
                                          </p:stCondLst>
                                        </p:cTn>
                                        <p:tgtEl>
                                          <p:spTgt spid="17416"/>
                                        </p:tgtEl>
                                        <p:attrNameLst>
                                          <p:attrName>style.visibility</p:attrName>
                                        </p:attrNameLst>
                                      </p:cBhvr>
                                      <p:to>
                                        <p:strVal val="visible"/>
                                      </p:to>
                                    </p:set>
                                    <p:animEffect transition="in" filter="fade">
                                      <p:cBhvr>
                                        <p:cTn id="20" dur="500"/>
                                        <p:tgtEl>
                                          <p:spTgt spid="17416"/>
                                        </p:tgtEl>
                                      </p:cBhvr>
                                    </p:animEffect>
                                  </p:childTnLst>
                                </p:cTn>
                              </p:par>
                              <p:par>
                                <p:cTn id="21" presetID="10" presetClass="entr" presetSubtype="0" fill="hold" nodeType="withEffect">
                                  <p:stCondLst>
                                    <p:cond delay="0"/>
                                  </p:stCondLst>
                                  <p:childTnLst>
                                    <p:set>
                                      <p:cBhvr>
                                        <p:cTn id="22" dur="1" fill="hold">
                                          <p:stCondLst>
                                            <p:cond delay="0"/>
                                          </p:stCondLst>
                                        </p:cTn>
                                        <p:tgtEl>
                                          <p:spTgt spid="17417"/>
                                        </p:tgtEl>
                                        <p:attrNameLst>
                                          <p:attrName>style.visibility</p:attrName>
                                        </p:attrNameLst>
                                      </p:cBhvr>
                                      <p:to>
                                        <p:strVal val="visible"/>
                                      </p:to>
                                    </p:set>
                                    <p:animEffect transition="in" filter="fade">
                                      <p:cBhvr>
                                        <p:cTn id="23" dur="500"/>
                                        <p:tgtEl>
                                          <p:spTgt spid="17417"/>
                                        </p:tgtEl>
                                      </p:cBhvr>
                                    </p:animEffect>
                                  </p:childTnLst>
                                </p:cTn>
                              </p:par>
                              <p:par>
                                <p:cTn id="24" presetID="10" presetClass="entr" presetSubtype="0" fill="hold" grpId="0" nodeType="withEffect">
                                  <p:stCondLst>
                                    <p:cond delay="0"/>
                                  </p:stCondLst>
                                  <p:childTnLst>
                                    <p:set>
                                      <p:cBhvr>
                                        <p:cTn id="25" dur="1" fill="hold">
                                          <p:stCondLst>
                                            <p:cond delay="0"/>
                                          </p:stCondLst>
                                        </p:cTn>
                                        <p:tgtEl>
                                          <p:spTgt spid="5"/>
                                        </p:tgtEl>
                                        <p:attrNameLst>
                                          <p:attrName>style.visibility</p:attrName>
                                        </p:attrNameLst>
                                      </p:cBhvr>
                                      <p:to>
                                        <p:strVal val="visible"/>
                                      </p:to>
                                    </p:set>
                                    <p:animEffect transition="in" filter="fade">
                                      <p:cBhvr>
                                        <p:cTn id="26" dur="500"/>
                                        <p:tgtEl>
                                          <p:spTgt spid="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P spid="5" grpId="0" animBg="1"/>
      <p:bldP spid="13" grpId="0" animBg="1"/>
    </p:bld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8755" name="Rectangle 3"/>
          <p:cNvSpPr>
            <a:spLocks noGrp="1"/>
          </p:cNvSpPr>
          <p:nvPr>
            <p:ph type="body" idx="1"/>
          </p:nvPr>
        </p:nvSpPr>
        <p:spPr/>
        <p:txBody>
          <a:bodyPr/>
          <a:lstStyle/>
          <a:p>
            <a:r>
              <a:rPr lang="en-US" dirty="0" smtClean="0">
                <a:latin typeface="Calibri" panose="020F0502020204030204" pitchFamily="34" charset="0"/>
              </a:rPr>
              <a:t>Microsoft Bob</a:t>
            </a:r>
          </a:p>
          <a:p>
            <a:pPr lvl="1"/>
            <a:r>
              <a:rPr lang="en-US" dirty="0" smtClean="0">
                <a:latin typeface="Calibri" panose="020F0502020204030204" pitchFamily="34" charset="0"/>
              </a:rPr>
              <a:t>Set expectations too high</a:t>
            </a:r>
          </a:p>
        </p:txBody>
      </p:sp>
      <p:pic>
        <p:nvPicPr>
          <p:cNvPr id="458756" name="Picture 4" descr="bobhome1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857250"/>
            <a:ext cx="8001000" cy="6000750"/>
          </a:xfrm>
          <a:prstGeom prst="rect">
            <a:avLst/>
          </a:prstGeom>
          <a:noFill/>
          <a:extLst>
            <a:ext uri="{909E8E84-426E-40DD-AFC4-6F175D3DCCD1}">
              <a14:hiddenFill xmlns:a14="http://schemas.microsoft.com/office/drawing/2010/main">
                <a:solidFill>
                  <a:srgbClr val="FFFFFF"/>
                </a:solidFill>
              </a14:hiddenFill>
            </a:ext>
          </a:extLst>
        </p:spPr>
      </p:pic>
      <p:pic>
        <p:nvPicPr>
          <p:cNvPr id="458757" name="Picture 5" descr="ms_bo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72600" y="2105025"/>
            <a:ext cx="2090738" cy="2533650"/>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Calibri" panose="020F0502020204030204" pitchFamily="34" charset="0"/>
              </a:rPr>
              <a:t>Metaphors Not Always Effective</a:t>
            </a:r>
            <a:endParaRPr lang="en-US" dirty="0"/>
          </a:p>
        </p:txBody>
      </p:sp>
    </p:spTree>
    <p:extLst>
      <p:ext uri="{BB962C8B-B14F-4D97-AF65-F5344CB8AC3E}">
        <p14:creationId xmlns:p14="http://schemas.microsoft.com/office/powerpoint/2010/main" val="529375605"/>
      </p:ext>
    </p:extLst>
  </p:cSld>
  <p:clrMapOvr>
    <a:masterClrMapping/>
  </p:clrMapOvr>
  <p:transition>
    <p:dissolve/>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Designs Can Also Be Too Literal</a:t>
            </a:r>
            <a:endParaRPr lang="en-US" dirty="0"/>
          </a:p>
        </p:txBody>
      </p:sp>
      <p:sp>
        <p:nvSpPr>
          <p:cNvPr id="3" name="Content Placeholder 2"/>
          <p:cNvSpPr>
            <a:spLocks noGrp="1"/>
          </p:cNvSpPr>
          <p:nvPr>
            <p:ph idx="1"/>
          </p:nvPr>
        </p:nvSpPr>
        <p:spPr/>
        <p:txBody>
          <a:bodyPr/>
          <a:lstStyle/>
          <a:p>
            <a:endParaRPr lang="en-US"/>
          </a:p>
        </p:txBody>
      </p:sp>
      <p:pic>
        <p:nvPicPr>
          <p:cNvPr id="71686" name="Picture 6" descr="https://upload.wikimedia.org/wikipedia/en/thumb/9/90/RealPhone.gif/220px-RealPhone.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7090" y="914400"/>
            <a:ext cx="4789710" cy="2590800"/>
          </a:xfrm>
          <a:prstGeom prst="rect">
            <a:avLst/>
          </a:prstGeom>
          <a:noFill/>
          <a:extLst>
            <a:ext uri="{909E8E84-426E-40DD-AFC4-6F175D3DCCD1}">
              <a14:hiddenFill xmlns:a14="http://schemas.microsoft.com/office/drawing/2010/main">
                <a:solidFill>
                  <a:srgbClr val="FFFFFF"/>
                </a:solidFill>
              </a14:hiddenFill>
            </a:ext>
          </a:extLst>
        </p:spPr>
      </p:pic>
      <p:pic>
        <p:nvPicPr>
          <p:cNvPr id="71692" name="Picture 12" descr="https://upload.wikimedia.org/wikipedia/commons/6/67/Redstair_GEARcompressor.pn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8600" y="3419475"/>
            <a:ext cx="6791325" cy="3743325"/>
          </a:xfrm>
          <a:prstGeom prst="rect">
            <a:avLst/>
          </a:prstGeom>
          <a:noFill/>
          <a:extLst>
            <a:ext uri="{909E8E84-426E-40DD-AFC4-6F175D3DCCD1}">
              <a14:hiddenFill xmlns:a14="http://schemas.microsoft.com/office/drawing/2010/main">
                <a:solidFill>
                  <a:srgbClr val="FFFFFF"/>
                </a:solidFill>
              </a14:hiddenFill>
            </a:ext>
          </a:extLst>
        </p:spPr>
      </p:pic>
      <p:pic>
        <p:nvPicPr>
          <p:cNvPr id="71696" name="Picture 16" descr="http://www.brouhaha.com/~eric/software/casmsim/experimental/hp25_screenshot.png"/>
          <p:cNvPicPr>
            <a:picLocks noChangeAspect="1" noChangeArrowheads="1"/>
          </p:cNvPicPr>
          <p:nvPr/>
        </p:nvPicPr>
        <p:blipFill rotWithShape="1">
          <a:blip r:embed="rId5">
            <a:extLst>
              <a:ext uri="{28A0092B-C50C-407E-A947-70E740481C1C}">
                <a14:useLocalDpi xmlns:a14="http://schemas.microsoft.com/office/drawing/2010/main" val="0"/>
              </a:ext>
            </a:extLst>
          </a:blip>
          <a:srcRect l="51972"/>
          <a:stretch/>
        </p:blipFill>
        <p:spPr bwMode="auto">
          <a:xfrm>
            <a:off x="5975350" y="952499"/>
            <a:ext cx="3092450" cy="56007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24190635"/>
      </p:ext>
    </p:extLst>
  </p:cSld>
  <p:clrMapOvr>
    <a:masterClrMapping/>
  </p:clrMapOvr>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70658" name="Picture 2" descr="Image resul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1336" y="0"/>
            <a:ext cx="5998464" cy="4498848"/>
          </a:xfrm>
          <a:prstGeom prst="rect">
            <a:avLst/>
          </a:prstGeom>
          <a:noFill/>
          <a:extLst>
            <a:ext uri="{909E8E84-426E-40DD-AFC4-6F175D3DCCD1}">
              <a14:hiddenFill xmlns:a14="http://schemas.microsoft.com/office/drawing/2010/main">
                <a:solidFill>
                  <a:srgbClr val="FFFFFF"/>
                </a:solidFill>
              </a14:hiddenFill>
            </a:ext>
          </a:extLst>
        </p:spPr>
      </p:pic>
      <p:pic>
        <p:nvPicPr>
          <p:cNvPr id="70660" name="Picture 4" descr="Image result"/>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067050" y="2486024"/>
            <a:ext cx="6000750" cy="482917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852297082"/>
      </p:ext>
    </p:extLst>
  </p:cSld>
  <p:clrMapOvr>
    <a:masterClrMapping/>
  </p:clrMapOvr>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Story Time</a:t>
            </a:r>
            <a:endParaRPr lang="en-US" dirty="0"/>
          </a:p>
        </p:txBody>
      </p:sp>
      <p:sp>
        <p:nvSpPr>
          <p:cNvPr id="3" name="Content Placeholder 2"/>
          <p:cNvSpPr>
            <a:spLocks noGrp="1"/>
          </p:cNvSpPr>
          <p:nvPr>
            <p:ph idx="1"/>
          </p:nvPr>
        </p:nvSpPr>
        <p:spPr>
          <a:xfrm>
            <a:off x="3733800" y="1066800"/>
            <a:ext cx="4953000" cy="5059363"/>
          </a:xfrm>
        </p:spPr>
        <p:txBody>
          <a:bodyPr/>
          <a:lstStyle/>
          <a:p>
            <a:r>
              <a:rPr lang="en-US" dirty="0" smtClean="0"/>
              <a:t>Tony </a:t>
            </a:r>
            <a:r>
              <a:rPr lang="en-US" dirty="0" err="1" smtClean="0"/>
              <a:t>Fadell</a:t>
            </a:r>
            <a:r>
              <a:rPr lang="en-US" dirty="0" smtClean="0"/>
              <a:t> in charge of platform</a:t>
            </a:r>
          </a:p>
          <a:p>
            <a:pPr lvl="1"/>
            <a:r>
              <a:rPr lang="en-US" dirty="0" smtClean="0"/>
              <a:t>One of creators of iPod</a:t>
            </a:r>
          </a:p>
          <a:p>
            <a:pPr lvl="1"/>
            <a:r>
              <a:rPr lang="en-US" dirty="0" smtClean="0"/>
              <a:t>Founded Nest Labs</a:t>
            </a:r>
          </a:p>
          <a:p>
            <a:endParaRPr lang="en-US" dirty="0" smtClean="0"/>
          </a:p>
          <a:p>
            <a:r>
              <a:rPr lang="en-US" dirty="0" smtClean="0"/>
              <a:t>Young engineer that worked on Magic Cap, later co-founded Danger </a:t>
            </a:r>
            <a:r>
              <a:rPr lang="en-US" dirty="0" err="1" smtClean="0"/>
              <a:t>Inc</a:t>
            </a:r>
            <a:endParaRPr lang="en-US" dirty="0" smtClean="0"/>
          </a:p>
          <a:p>
            <a:pPr lvl="1"/>
            <a:r>
              <a:rPr lang="en-US" dirty="0" smtClean="0"/>
              <a:t>Made the Danger Sidekick</a:t>
            </a:r>
          </a:p>
          <a:p>
            <a:pPr lvl="1"/>
            <a:r>
              <a:rPr lang="en-US" dirty="0" smtClean="0"/>
              <a:t>Bought out by Microsoft</a:t>
            </a:r>
            <a:endParaRPr lang="en-US" dirty="0"/>
          </a:p>
        </p:txBody>
      </p:sp>
      <p:pic>
        <p:nvPicPr>
          <p:cNvPr id="4" name="Picture 4" descr="magic ca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1" y="1066800"/>
            <a:ext cx="3505200" cy="2352146"/>
          </a:xfrm>
          <a:prstGeom prst="rect">
            <a:avLst/>
          </a:prstGeom>
          <a:noFill/>
          <a:extLst>
            <a:ext uri="{909E8E84-426E-40DD-AFC4-6F175D3DCCD1}">
              <a14:hiddenFill xmlns:a14="http://schemas.microsoft.com/office/drawing/2010/main">
                <a:solidFill>
                  <a:srgbClr val="FFFFFF"/>
                </a:solidFill>
              </a14:hiddenFill>
            </a:ext>
          </a:extLst>
        </p:spPr>
      </p:pic>
      <p:pic>
        <p:nvPicPr>
          <p:cNvPr id="40962" name="Picture 2" descr="Color sidekick.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1" y="3581400"/>
            <a:ext cx="3505687" cy="3429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12686502"/>
      </p:ext>
    </p:extLst>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6"/>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itle 1"/>
          <p:cNvSpPr>
            <a:spLocks noGrp="1"/>
          </p:cNvSpPr>
          <p:nvPr>
            <p:ph type="title"/>
          </p:nvPr>
        </p:nvSpPr>
        <p:spPr/>
        <p:txBody>
          <a:bodyPr/>
          <a:lstStyle/>
          <a:p>
            <a:r>
              <a:rPr lang="en-US" dirty="0" smtClean="0"/>
              <a:t>Story Time</a:t>
            </a:r>
            <a:endParaRPr lang="en-US" dirty="0"/>
          </a:p>
        </p:txBody>
      </p:sp>
      <p:sp>
        <p:nvSpPr>
          <p:cNvPr id="3" name="Content Placeholder 2"/>
          <p:cNvSpPr>
            <a:spLocks noGrp="1"/>
          </p:cNvSpPr>
          <p:nvPr>
            <p:ph idx="1"/>
          </p:nvPr>
        </p:nvSpPr>
        <p:spPr>
          <a:xfrm>
            <a:off x="609600" y="1265237"/>
            <a:ext cx="8077200" cy="4525963"/>
          </a:xfrm>
        </p:spPr>
        <p:txBody>
          <a:bodyPr/>
          <a:lstStyle/>
          <a:p>
            <a:r>
              <a:rPr lang="en-US" dirty="0" smtClean="0"/>
              <a:t>Later on, formed a company called Android</a:t>
            </a:r>
          </a:p>
          <a:p>
            <a:pPr lvl="1"/>
            <a:r>
              <a:rPr lang="en-US" dirty="0" smtClean="0"/>
              <a:t>Andy Rubin</a:t>
            </a:r>
          </a:p>
          <a:p>
            <a:pPr lvl="1"/>
            <a:r>
              <a:rPr lang="en-US" dirty="0" smtClean="0"/>
              <a:t>Bought out by Google</a:t>
            </a:r>
            <a:endParaRPr lang="en-US" dirty="0"/>
          </a:p>
          <a:p>
            <a:r>
              <a:rPr lang="en-US" dirty="0" smtClean="0"/>
              <a:t>Why tell you this?</a:t>
            </a:r>
          </a:p>
          <a:p>
            <a:pPr lvl="1"/>
            <a:r>
              <a:rPr lang="en-US" dirty="0" smtClean="0"/>
              <a:t>Sometimes you won’t get it</a:t>
            </a:r>
            <a:br>
              <a:rPr lang="en-US" dirty="0" smtClean="0"/>
            </a:br>
            <a:r>
              <a:rPr lang="en-US" dirty="0" smtClean="0"/>
              <a:t>right your first try </a:t>
            </a:r>
          </a:p>
          <a:p>
            <a:pPr lvl="1"/>
            <a:r>
              <a:rPr lang="en-US" dirty="0" smtClean="0"/>
              <a:t>Or your second try</a:t>
            </a:r>
          </a:p>
          <a:p>
            <a:pPr lvl="1"/>
            <a:r>
              <a:rPr lang="en-US" dirty="0"/>
              <a:t>O</a:t>
            </a:r>
            <a:r>
              <a:rPr lang="en-US" dirty="0" smtClean="0"/>
              <a:t>r even third try</a:t>
            </a:r>
          </a:p>
          <a:p>
            <a:pPr lvl="1"/>
            <a:r>
              <a:rPr lang="en-US" dirty="0" smtClean="0"/>
              <a:t>But if you have a strong vision</a:t>
            </a:r>
            <a:br>
              <a:rPr lang="en-US" dirty="0" smtClean="0"/>
            </a:br>
            <a:r>
              <a:rPr lang="en-US" dirty="0" smtClean="0"/>
              <a:t>and are willing to take a risk, </a:t>
            </a:r>
            <a:br>
              <a:rPr lang="en-US" dirty="0" smtClean="0"/>
            </a:br>
            <a:r>
              <a:rPr lang="en-US" dirty="0" smtClean="0"/>
              <a:t>you just might succeed</a:t>
            </a:r>
            <a:endParaRPr lang="en-US" dirty="0"/>
          </a:p>
        </p:txBody>
      </p:sp>
      <p:pic>
        <p:nvPicPr>
          <p:cNvPr id="41986" name="Picture 2" descr="2008 Google Developer Day in Japan - Andy Rubin.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400800" y="2921578"/>
            <a:ext cx="2476500" cy="329824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9861752"/>
      </p:ext>
    </p:extLst>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a:xfrm>
            <a:off x="609600" y="1600200"/>
            <a:ext cx="8382000" cy="4525963"/>
          </a:xfrm>
        </p:spPr>
        <p:txBody>
          <a:bodyPr/>
          <a:lstStyle/>
          <a:p>
            <a:r>
              <a:rPr lang="en-US" sz="2800" dirty="0" smtClean="0"/>
              <a:t>Mental models, Affordances, Mappings, </a:t>
            </a:r>
            <a:br>
              <a:rPr lang="en-US" sz="2800" dirty="0" smtClean="0"/>
            </a:br>
            <a:r>
              <a:rPr lang="en-US" sz="2800" dirty="0" smtClean="0"/>
              <a:t>Visual Grouping, Metaphors</a:t>
            </a:r>
          </a:p>
          <a:p>
            <a:pPr lvl="1"/>
            <a:r>
              <a:rPr lang="en-US" sz="2400" dirty="0" smtClean="0"/>
              <a:t>What they are, why important, some examples</a:t>
            </a:r>
          </a:p>
          <a:p>
            <a:pPr lvl="1"/>
            <a:r>
              <a:rPr lang="en-US" sz="2400" dirty="0" smtClean="0"/>
              <a:t>Three parts to mental models: designer, user, system image</a:t>
            </a:r>
          </a:p>
          <a:p>
            <a:r>
              <a:rPr lang="en-US" sz="2800" dirty="0" smtClean="0"/>
              <a:t>Feedback / </a:t>
            </a:r>
            <a:r>
              <a:rPr lang="en-US" sz="2800" dirty="0" err="1" smtClean="0"/>
              <a:t>Feedforward</a:t>
            </a:r>
            <a:endParaRPr lang="en-US" sz="2800" dirty="0" smtClean="0"/>
          </a:p>
          <a:p>
            <a:pPr lvl="1"/>
            <a:r>
              <a:rPr lang="en-US" sz="2400" dirty="0" smtClean="0"/>
              <a:t>Different time scales, perceived time</a:t>
            </a:r>
          </a:p>
          <a:p>
            <a:r>
              <a:rPr lang="en-US" sz="2800" dirty="0" smtClean="0"/>
              <a:t>Short-term memory</a:t>
            </a:r>
          </a:p>
          <a:p>
            <a:pPr lvl="1"/>
            <a:r>
              <a:rPr lang="en-US" sz="2400" dirty="0" smtClean="0"/>
              <a:t>Roughly how much, interference effects</a:t>
            </a:r>
          </a:p>
          <a:p>
            <a:r>
              <a:rPr lang="en-US" sz="2800" dirty="0" smtClean="0"/>
              <a:t>Pre-attentive processing, Change blindness</a:t>
            </a:r>
          </a:p>
        </p:txBody>
      </p:sp>
    </p:spTree>
    <p:extLst>
      <p:ext uri="{BB962C8B-B14F-4D97-AF65-F5344CB8AC3E}">
        <p14:creationId xmlns:p14="http://schemas.microsoft.com/office/powerpoint/2010/main" val="1815982836"/>
      </p:ext>
    </p:extLst>
  </p:cSld>
  <p:clrMapOvr>
    <a:masterClrMapping/>
  </p:clrMapOvr>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3’s?</a:t>
            </a:r>
            <a:endParaRPr lang="en-US" dirty="0"/>
          </a:p>
        </p:txBody>
      </p:sp>
      <p:sp>
        <p:nvSpPr>
          <p:cNvPr id="3" name="Content Placeholder 2"/>
          <p:cNvSpPr>
            <a:spLocks noGrp="1"/>
          </p:cNvSpPr>
          <p:nvPr>
            <p:ph idx="1"/>
          </p:nvPr>
        </p:nvSpPr>
        <p:spPr/>
        <p:txBody>
          <a:bodyPr/>
          <a:lstStyle/>
          <a:p>
            <a:pPr>
              <a:buNone/>
            </a:pPr>
            <a:r>
              <a:rPr lang="en-US" dirty="0" smtClean="0"/>
              <a:t>  1281768756138976546984506985604982628584582245098564589450984509809435909103020990595959579809858458224509856458945098450980943585725646750506789045678845789809821677654876364908560912949686</a:t>
            </a:r>
          </a:p>
          <a:p>
            <a:pPr>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Peter Kinnaird (kinnaird@cs.cmu.edu)   March 2011</a:t>
            </a:r>
            <a:endParaRPr lang="en-US"/>
          </a:p>
        </p:txBody>
      </p:sp>
    </p:spTree>
    <p:extLst>
      <p:ext uri="{BB962C8B-B14F-4D97-AF65-F5344CB8AC3E}">
        <p14:creationId xmlns:p14="http://schemas.microsoft.com/office/powerpoint/2010/main" val="365984582"/>
      </p:ext>
    </p:extLst>
  </p:cSld>
  <p:clrMapOvr>
    <a:masterClrMapping/>
  </p:clrMapOvr>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many 3’s?</a:t>
            </a:r>
            <a:endParaRPr lang="en-US" dirty="0"/>
          </a:p>
        </p:txBody>
      </p:sp>
      <p:sp>
        <p:nvSpPr>
          <p:cNvPr id="3" name="Content Placeholder 2"/>
          <p:cNvSpPr>
            <a:spLocks noGrp="1"/>
          </p:cNvSpPr>
          <p:nvPr>
            <p:ph idx="1"/>
          </p:nvPr>
        </p:nvSpPr>
        <p:spPr/>
        <p:txBody>
          <a:bodyPr/>
          <a:lstStyle/>
          <a:p>
            <a:pPr>
              <a:buNone/>
            </a:pPr>
            <a:r>
              <a:rPr lang="en-US" dirty="0" smtClean="0"/>
              <a:t>  </a:t>
            </a:r>
            <a:r>
              <a:rPr lang="en-US" dirty="0" smtClean="0">
                <a:solidFill>
                  <a:schemeClr val="bg1">
                    <a:lumMod val="75000"/>
                  </a:schemeClr>
                </a:solidFill>
              </a:rPr>
              <a:t>12817687561</a:t>
            </a:r>
            <a:r>
              <a:rPr lang="en-US" dirty="0" smtClean="0"/>
              <a:t>3</a:t>
            </a:r>
            <a:r>
              <a:rPr lang="en-US" dirty="0" smtClean="0">
                <a:solidFill>
                  <a:schemeClr val="bg1">
                    <a:lumMod val="75000"/>
                  </a:schemeClr>
                </a:solidFill>
              </a:rPr>
              <a:t>89765469845069856049826285845822450985645894509845098094</a:t>
            </a:r>
            <a:r>
              <a:rPr lang="en-US" dirty="0" smtClean="0"/>
              <a:t>3</a:t>
            </a:r>
            <a:r>
              <a:rPr lang="en-US" dirty="0" smtClean="0">
                <a:solidFill>
                  <a:schemeClr val="bg1">
                    <a:lumMod val="75000"/>
                  </a:schemeClr>
                </a:solidFill>
              </a:rPr>
              <a:t>590910</a:t>
            </a:r>
            <a:r>
              <a:rPr lang="en-US" dirty="0" smtClean="0"/>
              <a:t>3</a:t>
            </a:r>
            <a:r>
              <a:rPr lang="en-US" dirty="0" smtClean="0">
                <a:solidFill>
                  <a:schemeClr val="bg1">
                    <a:lumMod val="75000"/>
                  </a:schemeClr>
                </a:solidFill>
              </a:rPr>
              <a:t>02099059595957980985845822450985645894509845098094</a:t>
            </a:r>
            <a:r>
              <a:rPr lang="en-US" dirty="0" smtClean="0"/>
              <a:t>3</a:t>
            </a:r>
            <a:r>
              <a:rPr lang="en-US" dirty="0" smtClean="0">
                <a:solidFill>
                  <a:schemeClr val="bg1">
                    <a:lumMod val="75000"/>
                  </a:schemeClr>
                </a:solidFill>
              </a:rPr>
              <a:t>585725646750506789045678845789809821677654876</a:t>
            </a:r>
            <a:r>
              <a:rPr lang="en-US" dirty="0" smtClean="0"/>
              <a:t>3</a:t>
            </a:r>
            <a:r>
              <a:rPr lang="en-US" dirty="0" smtClean="0">
                <a:solidFill>
                  <a:schemeClr val="bg1">
                    <a:lumMod val="75000"/>
                  </a:schemeClr>
                </a:solidFill>
              </a:rPr>
              <a:t>64908560912949686</a:t>
            </a:r>
          </a:p>
          <a:p>
            <a:pPr>
              <a:buNone/>
            </a:pPr>
            <a:endParaRPr lang="en-US" dirty="0" smtClean="0"/>
          </a:p>
          <a:p>
            <a:endParaRPr lang="en-US" dirty="0"/>
          </a:p>
        </p:txBody>
      </p:sp>
      <p:sp>
        <p:nvSpPr>
          <p:cNvPr id="4" name="Footer Placeholder 3"/>
          <p:cNvSpPr>
            <a:spLocks noGrp="1"/>
          </p:cNvSpPr>
          <p:nvPr>
            <p:ph type="ftr" sz="quarter" idx="11"/>
          </p:nvPr>
        </p:nvSpPr>
        <p:spPr/>
        <p:txBody>
          <a:bodyPr/>
          <a:lstStyle/>
          <a:p>
            <a:r>
              <a:rPr lang="en-US" smtClean="0"/>
              <a:t>Peter Kinnaird (kinnaird@cs.cmu.edu)   March 2011</a:t>
            </a:r>
            <a:endParaRPr lang="en-US"/>
          </a:p>
        </p:txBody>
      </p:sp>
    </p:spTree>
    <p:extLst>
      <p:ext uri="{BB962C8B-B14F-4D97-AF65-F5344CB8AC3E}">
        <p14:creationId xmlns:p14="http://schemas.microsoft.com/office/powerpoint/2010/main" val="807626086"/>
      </p:ext>
    </p:extLst>
  </p:cSld>
  <p:clrMapOvr>
    <a:masterClrMapping/>
  </p:clrMapOvr>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8034" name="Rectangle 2"/>
          <p:cNvSpPr>
            <a:spLocks noGrp="1"/>
          </p:cNvSpPr>
          <p:nvPr>
            <p:ph type="title"/>
          </p:nvPr>
        </p:nvSpPr>
        <p:spPr/>
        <p:txBody>
          <a:bodyPr/>
          <a:lstStyle/>
          <a:p>
            <a:r>
              <a:rPr lang="en-US" dirty="0" smtClean="0">
                <a:latin typeface="Calibri" panose="020F0502020204030204" pitchFamily="34" charset="0"/>
              </a:rPr>
              <a:t>Short Break</a:t>
            </a:r>
          </a:p>
        </p:txBody>
      </p:sp>
      <p:sp>
        <p:nvSpPr>
          <p:cNvPr id="428035" name="Rectangle 3"/>
          <p:cNvSpPr>
            <a:spLocks noGrp="1"/>
          </p:cNvSpPr>
          <p:nvPr>
            <p:ph type="body" idx="1"/>
          </p:nvPr>
        </p:nvSpPr>
        <p:spPr>
          <a:xfrm>
            <a:off x="457200" y="1557338"/>
            <a:ext cx="8458200" cy="5072062"/>
          </a:xfrm>
        </p:spPr>
        <p:txBody>
          <a:bodyPr/>
          <a:lstStyle/>
          <a:p>
            <a:endParaRPr lang="en-US" sz="2800" dirty="0" smtClean="0">
              <a:latin typeface="Calibri" panose="020F0502020204030204" pitchFamily="34" charset="0"/>
            </a:endParaRPr>
          </a:p>
          <a:p>
            <a:endParaRPr lang="en-US" sz="2800" dirty="0">
              <a:latin typeface="Calibri" panose="020F0502020204030204" pitchFamily="34" charset="0"/>
            </a:endParaRPr>
          </a:p>
          <a:p>
            <a:endParaRPr lang="en-US" sz="2800" dirty="0" smtClean="0">
              <a:latin typeface="Calibri" panose="020F0502020204030204" pitchFamily="34" charset="0"/>
            </a:endParaRPr>
          </a:p>
          <a:p>
            <a:endParaRPr lang="en-US" sz="2800" dirty="0">
              <a:latin typeface="Calibri" panose="020F0502020204030204" pitchFamily="34" charset="0"/>
            </a:endParaRPr>
          </a:p>
          <a:p>
            <a:endParaRPr lang="en-US" sz="2800" dirty="0" smtClean="0">
              <a:latin typeface="Calibri" panose="020F0502020204030204" pitchFamily="34" charset="0"/>
            </a:endParaRPr>
          </a:p>
          <a:p>
            <a:endParaRPr lang="en-US" sz="2800" dirty="0">
              <a:latin typeface="Calibri" panose="020F0502020204030204" pitchFamily="34" charset="0"/>
            </a:endParaRPr>
          </a:p>
          <a:p>
            <a:endParaRPr lang="en-US" sz="2800" dirty="0" smtClean="0">
              <a:latin typeface="Calibri" panose="020F0502020204030204" pitchFamily="34" charset="0"/>
            </a:endParaRPr>
          </a:p>
          <a:p>
            <a:endParaRPr lang="en-US" sz="2800" dirty="0">
              <a:latin typeface="Calibri" panose="020F0502020204030204" pitchFamily="34" charset="0"/>
            </a:endParaRPr>
          </a:p>
          <a:p>
            <a:pPr marL="0" indent="0">
              <a:buNone/>
            </a:pPr>
            <a:r>
              <a:rPr lang="en-US" sz="2800" dirty="0"/>
              <a:t>		</a:t>
            </a:r>
            <a:r>
              <a:rPr lang="en-US" sz="2800" dirty="0" smtClean="0">
                <a:hlinkClick r:id="rId3"/>
              </a:rPr>
              <a:t>https</a:t>
            </a:r>
            <a:r>
              <a:rPr lang="en-US" sz="2800" dirty="0">
                <a:hlinkClick r:id="rId3"/>
              </a:rPr>
              <a:t>://</a:t>
            </a:r>
            <a:r>
              <a:rPr lang="en-US" sz="2800" dirty="0" smtClean="0">
                <a:hlinkClick r:id="rId3"/>
              </a:rPr>
              <a:t>www.youtube.com/watch?v=LkqiDu1BQXY</a:t>
            </a:r>
            <a:r>
              <a:rPr lang="en-US" sz="2800" dirty="0" smtClean="0"/>
              <a:t> </a:t>
            </a:r>
            <a:r>
              <a:rPr lang="en-US" sz="2800" dirty="0" smtClean="0">
                <a:latin typeface="Calibri" panose="020F0502020204030204" pitchFamily="34" charset="0"/>
              </a:rPr>
              <a:t> </a:t>
            </a:r>
          </a:p>
        </p:txBody>
      </p:sp>
      <p:pic>
        <p:nvPicPr>
          <p:cNvPr id="428039" name="Picture 7" descr="500px-scottytalkstomac"/>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2400" y="990600"/>
            <a:ext cx="8915400" cy="474266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27873280"/>
      </p:ext>
    </p:extLst>
  </p:cSld>
  <p:clrMapOvr>
    <a:masterClrMapping/>
  </p:clrMapOvr>
  <p:transition>
    <p:dissolve/>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How did Apple “teach” people how to use iPhone?</a:t>
            </a:r>
            <a:endParaRPr lang="en-US" dirty="0"/>
          </a:p>
        </p:txBody>
      </p:sp>
      <p:pic>
        <p:nvPicPr>
          <p:cNvPr id="4" name="Picture 5" descr="iphone_commercial_read"/>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00200" y="2819400"/>
            <a:ext cx="5886460" cy="3309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8411700"/>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11"/>
          <p:cNvSpPr>
            <a:spLocks noChangeArrowheads="1"/>
          </p:cNvSpPr>
          <p:nvPr/>
        </p:nvSpPr>
        <p:spPr bwMode="auto">
          <a:xfrm>
            <a:off x="-127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3522" name="Rectangle 2"/>
          <p:cNvSpPr>
            <a:spLocks noGrp="1"/>
          </p:cNvSpPr>
          <p:nvPr>
            <p:ph type="title"/>
          </p:nvPr>
        </p:nvSpPr>
        <p:spPr/>
        <p:txBody>
          <a:bodyPr/>
          <a:lstStyle/>
          <a:p>
            <a:r>
              <a:rPr lang="en-US" dirty="0" smtClean="0">
                <a:latin typeface="Calibri" panose="020F0502020204030204" pitchFamily="34" charset="0"/>
              </a:rPr>
              <a:t>Notes on Mental Models</a:t>
            </a:r>
          </a:p>
        </p:txBody>
      </p:sp>
      <p:sp>
        <p:nvSpPr>
          <p:cNvPr id="2" name="Content Placeholder 1"/>
          <p:cNvSpPr>
            <a:spLocks noGrp="1"/>
          </p:cNvSpPr>
          <p:nvPr>
            <p:ph idx="1"/>
          </p:nvPr>
        </p:nvSpPr>
        <p:spPr>
          <a:xfrm>
            <a:off x="609600" y="1371600"/>
            <a:ext cx="8305800" cy="4525963"/>
          </a:xfrm>
        </p:spPr>
        <p:txBody>
          <a:bodyPr/>
          <a:lstStyle/>
          <a:p>
            <a:r>
              <a:rPr lang="en-US" dirty="0" smtClean="0">
                <a:latin typeface="Calibri" panose="020F0502020204030204" pitchFamily="34" charset="0"/>
                <a:cs typeface="Verdana" pitchFamily="34" charset="0"/>
              </a:rPr>
              <a:t>People inevitably have some mental model</a:t>
            </a:r>
          </a:p>
          <a:p>
            <a:pPr lvl="1"/>
            <a:r>
              <a:rPr lang="en-US" dirty="0" smtClean="0">
                <a:latin typeface="Calibri" panose="020F0502020204030204" pitchFamily="34" charset="0"/>
                <a:cs typeface="Verdana" pitchFamily="34" charset="0"/>
              </a:rPr>
              <a:t>From </a:t>
            </a:r>
            <a:r>
              <a:rPr lang="en-US" dirty="0">
                <a:latin typeface="Calibri" panose="020F0502020204030204" pitchFamily="34" charset="0"/>
                <a:cs typeface="Verdana" pitchFamily="34" charset="0"/>
              </a:rPr>
              <a:t>past experiences, </a:t>
            </a:r>
            <a:r>
              <a:rPr lang="en-US" dirty="0" smtClean="0">
                <a:latin typeface="Calibri" panose="020F0502020204030204" pitchFamily="34" charset="0"/>
                <a:cs typeface="Verdana" pitchFamily="34" charset="0"/>
              </a:rPr>
              <a:t>what </a:t>
            </a:r>
            <a:r>
              <a:rPr lang="en-US" dirty="0">
                <a:latin typeface="Calibri" panose="020F0502020204030204" pitchFamily="34" charset="0"/>
                <a:cs typeface="Verdana" pitchFamily="34" charset="0"/>
              </a:rPr>
              <a:t>they hear from others, documentation, and </a:t>
            </a:r>
            <a:r>
              <a:rPr lang="en-US" dirty="0" smtClean="0">
                <a:latin typeface="Calibri" panose="020F0502020204030204" pitchFamily="34" charset="0"/>
                <a:cs typeface="Verdana" pitchFamily="34" charset="0"/>
              </a:rPr>
              <a:t>interactions </a:t>
            </a:r>
            <a:r>
              <a:rPr lang="en-US" dirty="0">
                <a:latin typeface="Calibri" panose="020F0502020204030204" pitchFamily="34" charset="0"/>
                <a:cs typeface="Verdana" pitchFamily="34" charset="0"/>
              </a:rPr>
              <a:t>with system </a:t>
            </a:r>
            <a:r>
              <a:rPr lang="en-US" dirty="0" smtClean="0">
                <a:latin typeface="Calibri" panose="020F0502020204030204" pitchFamily="34" charset="0"/>
                <a:cs typeface="Verdana" pitchFamily="34" charset="0"/>
              </a:rPr>
              <a:t>image</a:t>
            </a:r>
          </a:p>
          <a:p>
            <a:r>
              <a:rPr lang="en-US" dirty="0" smtClean="0">
                <a:latin typeface="Calibri" panose="020F0502020204030204" pitchFamily="34" charset="0"/>
                <a:cs typeface="Verdana" pitchFamily="34" charset="0"/>
              </a:rPr>
              <a:t>All </a:t>
            </a:r>
            <a:r>
              <a:rPr lang="en-US" dirty="0">
                <a:latin typeface="Calibri" panose="020F0502020204030204" pitchFamily="34" charset="0"/>
                <a:cs typeface="Verdana" pitchFamily="34" charset="0"/>
              </a:rPr>
              <a:t>mental models are approximations</a:t>
            </a:r>
          </a:p>
          <a:p>
            <a:pPr lvl="1"/>
            <a:r>
              <a:rPr lang="en-US" dirty="0">
                <a:latin typeface="Calibri" panose="020F0502020204030204" pitchFamily="34" charset="0"/>
                <a:cs typeface="Verdana" pitchFamily="34" charset="0"/>
              </a:rPr>
              <a:t>But some more useful and more accurate than others</a:t>
            </a:r>
          </a:p>
          <a:p>
            <a:r>
              <a:rPr lang="en-US" dirty="0">
                <a:latin typeface="Calibri" panose="020F0502020204030204" pitchFamily="34" charset="0"/>
                <a:cs typeface="Verdana" pitchFamily="34" charset="0"/>
              </a:rPr>
              <a:t>There </a:t>
            </a:r>
            <a:r>
              <a:rPr lang="en-US" dirty="0" smtClean="0">
                <a:latin typeface="Calibri" panose="020F0502020204030204" pitchFamily="34" charset="0"/>
                <a:cs typeface="Verdana" pitchFamily="34" charset="0"/>
              </a:rPr>
              <a:t>isn’t </a:t>
            </a:r>
            <a:r>
              <a:rPr lang="en-US" dirty="0">
                <a:latin typeface="Calibri" panose="020F0502020204030204" pitchFamily="34" charset="0"/>
                <a:cs typeface="Verdana" pitchFamily="34" charset="0"/>
              </a:rPr>
              <a:t>necessarily one </a:t>
            </a:r>
            <a:r>
              <a:rPr lang="en-US" dirty="0" smtClean="0">
                <a:latin typeface="Calibri" panose="020F0502020204030204" pitchFamily="34" charset="0"/>
                <a:cs typeface="Verdana" pitchFamily="34" charset="0"/>
              </a:rPr>
              <a:t>correct mental </a:t>
            </a:r>
            <a:r>
              <a:rPr lang="en-US" dirty="0">
                <a:latin typeface="Calibri" panose="020F0502020204030204" pitchFamily="34" charset="0"/>
                <a:cs typeface="Verdana" pitchFamily="34" charset="0"/>
              </a:rPr>
              <a:t>model</a:t>
            </a:r>
          </a:p>
          <a:p>
            <a:pPr lvl="1"/>
            <a:r>
              <a:rPr lang="en-US" dirty="0">
                <a:latin typeface="Calibri" panose="020F0502020204030204" pitchFamily="34" charset="0"/>
                <a:cs typeface="Verdana" pitchFamily="34" charset="0"/>
              </a:rPr>
              <a:t>Experts can </a:t>
            </a:r>
            <a:r>
              <a:rPr lang="en-US" dirty="0" smtClean="0">
                <a:latin typeface="Calibri" panose="020F0502020204030204" pitchFamily="34" charset="0"/>
                <a:cs typeface="Verdana" pitchFamily="34" charset="0"/>
              </a:rPr>
              <a:t>disagree, e.g. Native Americans and environmentalists categorized fish differently</a:t>
            </a:r>
          </a:p>
          <a:p>
            <a:r>
              <a:rPr lang="en-US" dirty="0" smtClean="0">
                <a:latin typeface="Calibri" panose="020F0502020204030204" pitchFamily="34" charset="0"/>
              </a:rPr>
              <a:t>Again, two general strategies:</a:t>
            </a:r>
          </a:p>
          <a:p>
            <a:pPr lvl="1"/>
            <a:r>
              <a:rPr lang="en-US" dirty="0" smtClean="0">
                <a:latin typeface="Calibri" panose="020F0502020204030204" pitchFamily="34" charset="0"/>
              </a:rPr>
              <a:t>Foster better mental model, or design to match users</a:t>
            </a:r>
            <a:endParaRPr lang="en-US" dirty="0">
              <a:latin typeface="Calibri" panose="020F0502020204030204" pitchFamily="34" charset="0"/>
              <a:cs typeface="Verdana" pitchFamily="34" charset="0"/>
            </a:endParaRPr>
          </a:p>
          <a:p>
            <a:endParaRPr lang="en-US" dirty="0"/>
          </a:p>
        </p:txBody>
      </p:sp>
    </p:spTree>
    <p:extLst>
      <p:ext uri="{BB962C8B-B14F-4D97-AF65-F5344CB8AC3E}">
        <p14:creationId xmlns:p14="http://schemas.microsoft.com/office/powerpoint/2010/main" val="14346471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4"/>
                                        </p:tgtEl>
                                        <p:attrNameLst>
                                          <p:attrName>style.visibility</p:attrName>
                                        </p:attrNameLst>
                                      </p:cBhvr>
                                      <p:to>
                                        <p:strVal val="visible"/>
                                      </p:to>
                                    </p:set>
                                    <p:animEffect transition="in" filter="fade">
                                      <p:cBhvr>
                                        <p:cTn id="7" dur="5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Mental Models</a:t>
            </a:r>
            <a:endParaRPr lang="en-US" dirty="0"/>
          </a:p>
        </p:txBody>
      </p:sp>
      <p:sp>
        <p:nvSpPr>
          <p:cNvPr id="3" name="Content Placeholder 2"/>
          <p:cNvSpPr>
            <a:spLocks noGrp="1"/>
          </p:cNvSpPr>
          <p:nvPr>
            <p:ph idx="1"/>
          </p:nvPr>
        </p:nvSpPr>
        <p:spPr>
          <a:xfrm>
            <a:off x="609600" y="1189037"/>
            <a:ext cx="8077200" cy="4525963"/>
          </a:xfrm>
        </p:spPr>
        <p:txBody>
          <a:bodyPr/>
          <a:lstStyle/>
          <a:p>
            <a:r>
              <a:rPr lang="en-US" sz="2800" dirty="0" smtClean="0"/>
              <a:t>Predictability important criteria</a:t>
            </a:r>
          </a:p>
          <a:p>
            <a:pPr lvl="1"/>
            <a:r>
              <a:rPr lang="en-US" sz="2400" dirty="0" smtClean="0"/>
              <a:t>What will happen if you hit the “Start Recording” button?</a:t>
            </a:r>
            <a:endParaRPr lang="en-US" sz="2400" dirty="0"/>
          </a:p>
        </p:txBody>
      </p:sp>
      <p:pic>
        <p:nvPicPr>
          <p:cNvPr id="177154" name="Picture 2" descr="C:\Users\jasonh\Documents\Research\research - Media lib\hci\example - bad ui\webex.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133600"/>
            <a:ext cx="6477000" cy="460939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67914671"/>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Using Mental Models</a:t>
            </a:r>
            <a:endParaRPr lang="en-US" dirty="0"/>
          </a:p>
        </p:txBody>
      </p:sp>
      <p:sp>
        <p:nvSpPr>
          <p:cNvPr id="5" name="Content Placeholder 4"/>
          <p:cNvSpPr>
            <a:spLocks noGrp="1"/>
          </p:cNvSpPr>
          <p:nvPr>
            <p:ph idx="1"/>
          </p:nvPr>
        </p:nvSpPr>
        <p:spPr>
          <a:xfrm>
            <a:off x="4838700" y="1600200"/>
            <a:ext cx="3848099" cy="4525963"/>
          </a:xfrm>
        </p:spPr>
        <p:txBody>
          <a:bodyPr/>
          <a:lstStyle/>
          <a:p>
            <a:r>
              <a:rPr lang="en-US" sz="2800" dirty="0" smtClean="0"/>
              <a:t>Another unclear model. A lot of people probably hit the button under “Yes”. </a:t>
            </a:r>
          </a:p>
          <a:p>
            <a:r>
              <a:rPr lang="en-US" sz="2800" dirty="0" smtClean="0"/>
              <a:t>That clearly doesn’t work, based on the drawn arrow.</a:t>
            </a:r>
          </a:p>
          <a:p>
            <a:endParaRPr lang="en-US" sz="2800" dirty="0"/>
          </a:p>
          <a:p>
            <a:r>
              <a:rPr lang="en-US" sz="2800" dirty="0" smtClean="0"/>
              <a:t>(We’ll see this example again later today)</a:t>
            </a:r>
            <a:endParaRPr lang="en-US" sz="2800" dirty="0"/>
          </a:p>
        </p:txBody>
      </p:sp>
      <p:pic>
        <p:nvPicPr>
          <p:cNvPr id="178178" name="Picture 2" descr="C:\Users\jasonh\Documents\Research\research - Media lib\hci\everyday problems\CARD_READER_with_YES.gif"/>
          <p:cNvPicPr>
            <a:picLocks noChangeAspect="1" noChangeArrowheads="1"/>
          </p:cNvPicPr>
          <p:nvPr/>
        </p:nvPicPr>
        <p:blipFill rotWithShape="1">
          <a:blip r:embed="rId3">
            <a:extLst>
              <a:ext uri="{28A0092B-C50C-407E-A947-70E740481C1C}">
                <a14:useLocalDpi xmlns:a14="http://schemas.microsoft.com/office/drawing/2010/main" val="0"/>
              </a:ext>
            </a:extLst>
          </a:blip>
          <a:srcRect t="7341" b="8144"/>
          <a:stretch/>
        </p:blipFill>
        <p:spPr bwMode="auto">
          <a:xfrm>
            <a:off x="76200" y="1412382"/>
            <a:ext cx="4762501" cy="5369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25375499"/>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11"/>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722" name="Rectangle 2"/>
          <p:cNvSpPr>
            <a:spLocks noGrp="1"/>
          </p:cNvSpPr>
          <p:nvPr>
            <p:ph type="title"/>
          </p:nvPr>
        </p:nvSpPr>
        <p:spPr>
          <a:xfrm>
            <a:off x="457200" y="274638"/>
            <a:ext cx="8229600" cy="1143000"/>
          </a:xfrm>
        </p:spPr>
        <p:txBody>
          <a:bodyPr/>
          <a:lstStyle/>
          <a:p>
            <a:r>
              <a:rPr lang="en-US" dirty="0" smtClean="0">
                <a:latin typeface="Calibri" panose="020F0502020204030204" pitchFamily="34" charset="0"/>
                <a:cs typeface="Verdana" pitchFamily="34" charset="0"/>
              </a:rPr>
              <a:t>Mental Models and Security </a:t>
            </a:r>
          </a:p>
        </p:txBody>
      </p:sp>
      <p:sp>
        <p:nvSpPr>
          <p:cNvPr id="30723" name="Rectangle 3"/>
          <p:cNvSpPr>
            <a:spLocks noGrp="1"/>
          </p:cNvSpPr>
          <p:nvPr>
            <p:ph type="body" idx="1"/>
          </p:nvPr>
        </p:nvSpPr>
        <p:spPr>
          <a:xfrm>
            <a:off x="457200" y="1404938"/>
            <a:ext cx="8686800" cy="5072062"/>
          </a:xfrm>
        </p:spPr>
        <p:txBody>
          <a:bodyPr/>
          <a:lstStyle/>
          <a:p>
            <a:r>
              <a:rPr lang="en-US" dirty="0" smtClean="0">
                <a:latin typeface="Calibri" panose="020F0502020204030204" pitchFamily="34" charset="0"/>
                <a:cs typeface="Verdana" pitchFamily="34" charset="0"/>
              </a:rPr>
              <a:t>Visibility in Facebook</a:t>
            </a:r>
          </a:p>
          <a:p>
            <a:pPr lvl="1"/>
            <a:r>
              <a:rPr lang="en-US" dirty="0" smtClean="0">
                <a:latin typeface="Calibri" panose="020F0502020204030204" pitchFamily="34" charset="0"/>
                <a:cs typeface="Verdana" pitchFamily="34" charset="0"/>
              </a:rPr>
              <a:t>Suppose you have a private </a:t>
            </a:r>
            <a:br>
              <a:rPr lang="en-US" dirty="0" smtClean="0">
                <a:latin typeface="Calibri" panose="020F0502020204030204" pitchFamily="34" charset="0"/>
                <a:cs typeface="Verdana" pitchFamily="34" charset="0"/>
              </a:rPr>
            </a:br>
            <a:r>
              <a:rPr lang="en-US" dirty="0" smtClean="0">
                <a:latin typeface="Calibri" panose="020F0502020204030204" pitchFamily="34" charset="0"/>
                <a:cs typeface="Verdana" pitchFamily="34" charset="0"/>
              </a:rPr>
              <a:t>Facebook album, and then </a:t>
            </a:r>
            <a:br>
              <a:rPr lang="en-US" dirty="0" smtClean="0">
                <a:latin typeface="Calibri" panose="020F0502020204030204" pitchFamily="34" charset="0"/>
                <a:cs typeface="Verdana" pitchFamily="34" charset="0"/>
              </a:rPr>
            </a:br>
            <a:r>
              <a:rPr lang="en-US" dirty="0" smtClean="0">
                <a:latin typeface="Calibri" panose="020F0502020204030204" pitchFamily="34" charset="0"/>
                <a:cs typeface="Verdana" pitchFamily="34" charset="0"/>
              </a:rPr>
              <a:t>tag someone. Can that person </a:t>
            </a:r>
            <a:br>
              <a:rPr lang="en-US" dirty="0" smtClean="0">
                <a:latin typeface="Calibri" panose="020F0502020204030204" pitchFamily="34" charset="0"/>
                <a:cs typeface="Verdana" pitchFamily="34" charset="0"/>
              </a:rPr>
            </a:br>
            <a:r>
              <a:rPr lang="en-US" dirty="0" smtClean="0">
                <a:latin typeface="Calibri" panose="020F0502020204030204" pitchFamily="34" charset="0"/>
                <a:cs typeface="Verdana" pitchFamily="34" charset="0"/>
              </a:rPr>
              <a:t>see it or not?</a:t>
            </a:r>
            <a:endParaRPr lang="en-US" sz="1400" dirty="0" smtClean="0">
              <a:latin typeface="Calibri" panose="020F0502020204030204" pitchFamily="34" charset="0"/>
              <a:cs typeface="Verdana" pitchFamily="34" charset="0"/>
            </a:endParaRPr>
          </a:p>
          <a:p>
            <a:r>
              <a:rPr lang="en-US" dirty="0" smtClean="0">
                <a:latin typeface="Calibri" panose="020F0502020204030204" pitchFamily="34" charset="0"/>
                <a:cs typeface="Verdana" pitchFamily="34" charset="0"/>
              </a:rPr>
              <a:t>Smartphone app stores</a:t>
            </a:r>
          </a:p>
          <a:p>
            <a:pPr lvl="1"/>
            <a:r>
              <a:rPr lang="en-US" dirty="0" smtClean="0">
                <a:latin typeface="Calibri" panose="020F0502020204030204" pitchFamily="34" charset="0"/>
                <a:cs typeface="Verdana" pitchFamily="34" charset="0"/>
              </a:rPr>
              <a:t>All apps are vetted by </a:t>
            </a:r>
            <a:br>
              <a:rPr lang="en-US" dirty="0" smtClean="0">
                <a:latin typeface="Calibri" panose="020F0502020204030204" pitchFamily="34" charset="0"/>
                <a:cs typeface="Verdana" pitchFamily="34" charset="0"/>
              </a:rPr>
            </a:br>
            <a:r>
              <a:rPr lang="en-US" dirty="0" smtClean="0">
                <a:latin typeface="Calibri" panose="020F0502020204030204" pitchFamily="34" charset="0"/>
                <a:cs typeface="Verdana" pitchFamily="34" charset="0"/>
              </a:rPr>
              <a:t>Google, so they are all </a:t>
            </a:r>
            <a:br>
              <a:rPr lang="en-US" dirty="0" smtClean="0">
                <a:latin typeface="Calibri" panose="020F0502020204030204" pitchFamily="34" charset="0"/>
                <a:cs typeface="Verdana" pitchFamily="34" charset="0"/>
              </a:rPr>
            </a:br>
            <a:r>
              <a:rPr lang="en-US" dirty="0" smtClean="0">
                <a:latin typeface="Calibri" panose="020F0502020204030204" pitchFamily="34" charset="0"/>
                <a:cs typeface="Verdana" pitchFamily="34" charset="0"/>
              </a:rPr>
              <a:t>safe to download. Correct?</a:t>
            </a:r>
          </a:p>
          <a:p>
            <a:r>
              <a:rPr lang="en-US" dirty="0" smtClean="0">
                <a:latin typeface="Calibri" panose="020F0502020204030204" pitchFamily="34" charset="0"/>
                <a:cs typeface="Verdana" pitchFamily="34" charset="0"/>
              </a:rPr>
              <a:t>Mental models can influence</a:t>
            </a:r>
            <a:br>
              <a:rPr lang="en-US" dirty="0" smtClean="0">
                <a:latin typeface="Calibri" panose="020F0502020204030204" pitchFamily="34" charset="0"/>
                <a:cs typeface="Verdana" pitchFamily="34" charset="0"/>
              </a:rPr>
            </a:br>
            <a:r>
              <a:rPr lang="en-US" dirty="0" smtClean="0">
                <a:latin typeface="Calibri" panose="020F0502020204030204" pitchFamily="34" charset="0"/>
                <a:cs typeface="Verdana" pitchFamily="34" charset="0"/>
              </a:rPr>
              <a:t>behaviors too</a:t>
            </a:r>
          </a:p>
          <a:p>
            <a:pPr lvl="1"/>
            <a:endParaRPr lang="en-US" dirty="0" smtClean="0">
              <a:latin typeface="Calibri" panose="020F0502020204030204" pitchFamily="34" charset="0"/>
              <a:cs typeface="Verdana" pitchFamily="34" charset="0"/>
            </a:endParaRPr>
          </a:p>
          <a:p>
            <a:pPr lvl="1"/>
            <a:endParaRPr lang="en-US" dirty="0" smtClean="0">
              <a:latin typeface="Calibri" panose="020F0502020204030204" pitchFamily="34" charset="0"/>
              <a:cs typeface="Verdana" pitchFamily="34" charset="0"/>
            </a:endParaRPr>
          </a:p>
        </p:txBody>
      </p:sp>
      <p:pic>
        <p:nvPicPr>
          <p:cNvPr id="30724"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400800" y="1038225"/>
            <a:ext cx="2552700" cy="28479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400800" y="4038600"/>
            <a:ext cx="2552700" cy="2009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45573427"/>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0"/>
                                  </p:stCondLst>
                                  <p:childTnLst>
                                    <p:set>
                                      <p:cBhvr>
                                        <p:cTn id="6" dur="1" fill="hold">
                                          <p:stCondLst>
                                            <p:cond delay="0"/>
                                          </p:stCondLst>
                                        </p:cTn>
                                        <p:tgtEl>
                                          <p:spTgt spid="6"/>
                                        </p:tgtEl>
                                        <p:attrNameLst>
                                          <p:attrName>style.visibility</p:attrName>
                                        </p:attrNameLst>
                                      </p:cBhvr>
                                      <p:to>
                                        <p:strVal val="visible"/>
                                      </p:to>
                                    </p:set>
                                    <p:animEffect transition="in" filter="fade">
                                      <p:cBhvr>
                                        <p:cTn id="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08600" y="1371600"/>
            <a:ext cx="1905000" cy="563562"/>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381954" name="Rectangle 2"/>
          <p:cNvSpPr>
            <a:spLocks noGrp="1"/>
          </p:cNvSpPr>
          <p:nvPr>
            <p:ph type="title"/>
          </p:nvPr>
        </p:nvSpPr>
        <p:spPr/>
        <p:txBody>
          <a:bodyPr/>
          <a:lstStyle/>
          <a:p>
            <a:r>
              <a:rPr lang="en-US" dirty="0" smtClean="0">
                <a:latin typeface="Calibri" panose="020F0502020204030204" pitchFamily="34" charset="0"/>
              </a:rPr>
              <a:t>Affordances</a:t>
            </a:r>
          </a:p>
        </p:txBody>
      </p:sp>
      <p:sp>
        <p:nvSpPr>
          <p:cNvPr id="381955" name="Rectangle 3"/>
          <p:cNvSpPr>
            <a:spLocks noGrp="1"/>
          </p:cNvSpPr>
          <p:nvPr>
            <p:ph type="body" idx="1"/>
          </p:nvPr>
        </p:nvSpPr>
        <p:spPr>
          <a:xfrm>
            <a:off x="609600" y="1371600"/>
            <a:ext cx="8305800" cy="5334000"/>
          </a:xfrm>
        </p:spPr>
        <p:txBody>
          <a:bodyPr/>
          <a:lstStyle/>
          <a:p>
            <a:r>
              <a:rPr lang="en-US" dirty="0" smtClean="0">
                <a:latin typeface="Calibri" panose="020F0502020204030204" pitchFamily="34" charset="0"/>
              </a:rPr>
              <a:t>Well-designed objects have affordances</a:t>
            </a:r>
          </a:p>
          <a:p>
            <a:pPr lvl="1"/>
            <a:r>
              <a:rPr lang="en-US" sz="2700" dirty="0" smtClean="0">
                <a:latin typeface="Calibri" panose="020F0502020204030204" pitchFamily="34" charset="0"/>
              </a:rPr>
              <a:t>Clues to their operation that are readily apparent</a:t>
            </a:r>
          </a:p>
          <a:p>
            <a:pPr lvl="1"/>
            <a:r>
              <a:rPr lang="en-US" sz="2700" dirty="0" smtClean="0">
                <a:latin typeface="Calibri" panose="020F0502020204030204" pitchFamily="34" charset="0"/>
              </a:rPr>
              <a:t>Often visual, but not always (e.g., speech)</a:t>
            </a:r>
          </a:p>
          <a:p>
            <a:pPr lvl="1"/>
            <a:r>
              <a:rPr lang="en-US" sz="2700" dirty="0" smtClean="0">
                <a:latin typeface="Calibri" panose="020F0502020204030204" pitchFamily="34" charset="0"/>
              </a:rPr>
              <a:t>Allows and promotes certain actions</a:t>
            </a:r>
          </a:p>
          <a:p>
            <a:pPr lvl="2"/>
            <a:r>
              <a:rPr lang="en-US" sz="2500" dirty="0" smtClean="0">
                <a:latin typeface="Calibri" panose="020F0502020204030204" pitchFamily="34" charset="0"/>
              </a:rPr>
              <a:t>Door knobs afford turning</a:t>
            </a:r>
          </a:p>
          <a:p>
            <a:pPr lvl="2"/>
            <a:r>
              <a:rPr lang="en-US" sz="2500" dirty="0" smtClean="0">
                <a:latin typeface="Calibri" panose="020F0502020204030204" pitchFamily="34" charset="0"/>
              </a:rPr>
              <a:t>Handle of hammer affords grasping in particular way</a:t>
            </a:r>
          </a:p>
          <a:p>
            <a:r>
              <a:rPr lang="en-US" dirty="0" smtClean="0">
                <a:latin typeface="Calibri" panose="020F0502020204030204" pitchFamily="34" charset="0"/>
              </a:rPr>
              <a:t>Norman: signifiers vs affordances</a:t>
            </a:r>
          </a:p>
          <a:p>
            <a:pPr lvl="1"/>
            <a:r>
              <a:rPr lang="en-US" dirty="0" smtClean="0">
                <a:latin typeface="Calibri" panose="020F0502020204030204" pitchFamily="34" charset="0"/>
              </a:rPr>
              <a:t>Affordances are relationship bet. person and object</a:t>
            </a:r>
          </a:p>
          <a:p>
            <a:pPr lvl="1"/>
            <a:r>
              <a:rPr lang="en-US" dirty="0" smtClean="0">
                <a:latin typeface="Calibri" panose="020F0502020204030204" pitchFamily="34" charset="0"/>
              </a:rPr>
              <a:t>Signifiers are the (visual) cues</a:t>
            </a:r>
          </a:p>
          <a:p>
            <a:pPr lvl="1"/>
            <a:r>
              <a:rPr lang="en-US" dirty="0" smtClean="0">
                <a:latin typeface="Calibri" panose="020F0502020204030204" pitchFamily="34" charset="0"/>
              </a:rPr>
              <a:t>Most of HCI community still using term affordance</a:t>
            </a:r>
          </a:p>
          <a:p>
            <a:pPr lvl="1"/>
            <a:endParaRPr lang="en-US" dirty="0" smtClean="0">
              <a:latin typeface="Calibri" panose="020F0502020204030204" pitchFamily="34" charset="0"/>
            </a:endParaRPr>
          </a:p>
        </p:txBody>
      </p:sp>
      <p:pic>
        <p:nvPicPr>
          <p:cNvPr id="381956" name="Picture 4" descr="The image “http://staff.harrisonburg.k12.va.us/~mwampole/1-resources/simple-machines/door-knob.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573302" y="2514600"/>
            <a:ext cx="1494498" cy="1322055"/>
          </a:xfrm>
          <a:prstGeom prst="rect">
            <a:avLst/>
          </a:prstGeom>
          <a:noFill/>
          <a:extLst>
            <a:ext uri="{909E8E84-426E-40DD-AFC4-6F175D3DCCD1}">
              <a14:hiddenFill xmlns:a14="http://schemas.microsoft.com/office/drawing/2010/main">
                <a:solidFill>
                  <a:srgbClr val="FFFFFF"/>
                </a:solidFill>
              </a14:hiddenFill>
            </a:ext>
          </a:extLst>
        </p:spPr>
      </p:pic>
      <p:pic>
        <p:nvPicPr>
          <p:cNvPr id="381957" name="Picture 5" descr="The image “http://www.jenkinsslate.com/images/products/Estwing-nylon-Hammer.gif”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96600" y="4419600"/>
            <a:ext cx="1246188" cy="24776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24403655"/>
      </p:ext>
    </p:extLst>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82978" name="Picture 2" descr="siemens-l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1838325" y="1143000"/>
            <a:ext cx="2359025" cy="4576763"/>
          </a:xfrm>
          <a:prstGeom prst="rect">
            <a:avLst/>
          </a:prstGeom>
          <a:noFill/>
          <a:extLst>
            <a:ext uri="{909E8E84-426E-40DD-AFC4-6F175D3DCCD1}">
              <a14:hiddenFill xmlns:a14="http://schemas.microsoft.com/office/drawing/2010/main">
                <a:solidFill>
                  <a:srgbClr val="FFFFFF"/>
                </a:solidFill>
              </a14:hiddenFill>
            </a:ext>
          </a:extLst>
        </p:spPr>
      </p:pic>
      <p:pic>
        <p:nvPicPr>
          <p:cNvPr id="382979" name="Picture 3" descr="Treo"/>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l="2434"/>
          <a:stretch>
            <a:fillRect/>
          </a:stretch>
        </p:blipFill>
        <p:spPr bwMode="auto">
          <a:xfrm>
            <a:off x="5803900" y="1143000"/>
            <a:ext cx="2065338" cy="4564063"/>
          </a:xfrm>
          <a:prstGeom prst="rect">
            <a:avLst/>
          </a:prstGeom>
          <a:noFill/>
          <a:extLst>
            <a:ext uri="{909E8E84-426E-40DD-AFC4-6F175D3DCCD1}">
              <a14:hiddenFill xmlns:a14="http://schemas.microsoft.com/office/drawing/2010/main">
                <a:solidFill>
                  <a:srgbClr val="FFFFFF"/>
                </a:solidFill>
              </a14:hiddenFill>
            </a:ext>
          </a:extLst>
        </p:spPr>
      </p:pic>
      <p:sp>
        <p:nvSpPr>
          <p:cNvPr id="382980" name="Text Box 4"/>
          <p:cNvSpPr txBox="1">
            <a:spLocks noChangeArrowheads="1"/>
          </p:cNvSpPr>
          <p:nvPr/>
        </p:nvSpPr>
        <p:spPr bwMode="auto">
          <a:xfrm>
            <a:off x="1752600" y="5715000"/>
            <a:ext cx="279558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700"/>
              <a:t>Siemens Pocket PC Phone</a:t>
            </a:r>
          </a:p>
          <a:p>
            <a:pPr algn="l"/>
            <a:r>
              <a:rPr lang="en-US" sz="1700"/>
              <a:t>Pen input, no keypad</a:t>
            </a:r>
          </a:p>
        </p:txBody>
      </p:sp>
      <p:sp>
        <p:nvSpPr>
          <p:cNvPr id="382981" name="Text Box 5"/>
          <p:cNvSpPr txBox="1">
            <a:spLocks noChangeArrowheads="1"/>
          </p:cNvSpPr>
          <p:nvPr/>
        </p:nvSpPr>
        <p:spPr bwMode="auto">
          <a:xfrm>
            <a:off x="5708650" y="5715000"/>
            <a:ext cx="2389188" cy="609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700"/>
              <a:t>Handspring Treo</a:t>
            </a:r>
          </a:p>
          <a:p>
            <a:pPr algn="l"/>
            <a:r>
              <a:rPr lang="en-US" sz="1700"/>
              <a:t>Pen input/keypad input</a:t>
            </a:r>
          </a:p>
        </p:txBody>
      </p:sp>
      <p:sp>
        <p:nvSpPr>
          <p:cNvPr id="2" name="Title 1"/>
          <p:cNvSpPr>
            <a:spLocks noGrp="1"/>
          </p:cNvSpPr>
          <p:nvPr>
            <p:ph type="title"/>
          </p:nvPr>
        </p:nvSpPr>
        <p:spPr/>
        <p:txBody>
          <a:bodyPr/>
          <a:lstStyle/>
          <a:p>
            <a:r>
              <a:rPr lang="en-US" dirty="0">
                <a:latin typeface="Calibri" panose="020F0502020204030204" pitchFamily="34" charset="0"/>
              </a:rPr>
              <a:t>Affordances</a:t>
            </a:r>
            <a:r>
              <a:rPr lang="en-US" sz="2800" dirty="0">
                <a:latin typeface="Calibri" panose="020F0502020204030204" pitchFamily="34" charset="0"/>
              </a:rPr>
              <a:t> </a:t>
            </a:r>
            <a:r>
              <a:rPr lang="en-US" dirty="0">
                <a:latin typeface="Calibri" panose="020F0502020204030204" pitchFamily="34" charset="0"/>
              </a:rPr>
              <a:t>as</a:t>
            </a:r>
            <a:r>
              <a:rPr lang="en-US" sz="2800" dirty="0">
                <a:latin typeface="Calibri" panose="020F0502020204030204" pitchFamily="34" charset="0"/>
              </a:rPr>
              <a:t> </a:t>
            </a:r>
            <a:r>
              <a:rPr lang="en-US" dirty="0">
                <a:latin typeface="Calibri" panose="020F0502020204030204" pitchFamily="34" charset="0"/>
              </a:rPr>
              <a:t>Perceptual</a:t>
            </a:r>
            <a:r>
              <a:rPr lang="en-US" sz="2800" dirty="0">
                <a:latin typeface="Calibri" panose="020F0502020204030204" pitchFamily="34" charset="0"/>
              </a:rPr>
              <a:t> </a:t>
            </a:r>
            <a:r>
              <a:rPr lang="en-US" dirty="0">
                <a:latin typeface="Calibri" panose="020F0502020204030204" pitchFamily="34" charset="0"/>
              </a:rPr>
              <a:t>Clues</a:t>
            </a:r>
            <a:endParaRPr lang="en-US" dirty="0"/>
          </a:p>
        </p:txBody>
      </p:sp>
    </p:spTree>
    <p:extLst>
      <p:ext uri="{BB962C8B-B14F-4D97-AF65-F5344CB8AC3E}">
        <p14:creationId xmlns:p14="http://schemas.microsoft.com/office/powerpoint/2010/main" val="724252791"/>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85026" name="Group 2"/>
          <p:cNvGrpSpPr>
            <a:grpSpLocks/>
          </p:cNvGrpSpPr>
          <p:nvPr/>
        </p:nvGrpSpPr>
        <p:grpSpPr bwMode="auto">
          <a:xfrm>
            <a:off x="990600" y="3511550"/>
            <a:ext cx="3244850" cy="1651000"/>
            <a:chOff x="2609" y="3141"/>
            <a:chExt cx="2044" cy="1040"/>
          </a:xfrm>
        </p:grpSpPr>
        <p:pic>
          <p:nvPicPr>
            <p:cNvPr id="385027" name="Picture 3" descr="carelman"/>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609" y="3141"/>
              <a:ext cx="2038" cy="997"/>
            </a:xfrm>
            <a:prstGeom prst="rect">
              <a:avLst/>
            </a:prstGeom>
            <a:noFill/>
            <a:extLst>
              <a:ext uri="{909E8E84-426E-40DD-AFC4-6F175D3DCCD1}">
                <a14:hiddenFill xmlns:a14="http://schemas.microsoft.com/office/drawing/2010/main">
                  <a:solidFill>
                    <a:srgbClr val="FFFFFF"/>
                  </a:solidFill>
                </a14:hiddenFill>
              </a:ext>
            </a:extLst>
          </p:spPr>
        </p:pic>
        <p:sp>
          <p:nvSpPr>
            <p:cNvPr id="385028" name="Text Box 4"/>
            <p:cNvSpPr txBox="1">
              <a:spLocks noChangeArrowheads="1"/>
            </p:cNvSpPr>
            <p:nvPr/>
          </p:nvSpPr>
          <p:spPr bwMode="auto">
            <a:xfrm>
              <a:off x="2663" y="3979"/>
              <a:ext cx="1990" cy="20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1500" i="1"/>
                <a:t>French artist Jacques Carelman</a:t>
              </a:r>
            </a:p>
          </p:txBody>
        </p:sp>
      </p:grpSp>
      <p:sp>
        <p:nvSpPr>
          <p:cNvPr id="385029" name="Text Box 5"/>
          <p:cNvSpPr txBox="1">
            <a:spLocks noChangeArrowheads="1"/>
          </p:cNvSpPr>
          <p:nvPr/>
        </p:nvSpPr>
        <p:spPr bwMode="auto">
          <a:xfrm>
            <a:off x="1100138" y="5211763"/>
            <a:ext cx="2482283" cy="307777"/>
          </a:xfrm>
          <a:prstGeom prst="rect">
            <a:avLst/>
          </a:prstGeom>
          <a:noFill/>
          <a:ln>
            <a:noFill/>
          </a:ln>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txBody>
          <a:bodyPr wrap="none">
            <a:spAutoFit/>
          </a:bodyPr>
          <a:lstStyle/>
          <a:p>
            <a:r>
              <a:rPr lang="en-US" sz="1400" dirty="0">
                <a:latin typeface="Calibri" panose="020F0502020204030204" pitchFamily="34" charset="0"/>
              </a:rPr>
              <a:t>Crazy design for a screw punch!</a:t>
            </a:r>
          </a:p>
        </p:txBody>
      </p:sp>
      <p:pic>
        <p:nvPicPr>
          <p:cNvPr id="385030" name="Picture 6" descr="DSC00057"/>
          <p:cNvPicPr>
            <a:picLocks noChangeAspect="1" noChangeArrowheads="1"/>
          </p:cNvPicPr>
          <p:nvPr/>
        </p:nvPicPr>
        <p:blipFill rotWithShape="1">
          <a:blip r:embed="rId4">
            <a:extLst>
              <a:ext uri="{28A0092B-C50C-407E-A947-70E740481C1C}">
                <a14:useLocalDpi xmlns:a14="http://schemas.microsoft.com/office/drawing/2010/main" val="0"/>
              </a:ext>
            </a:extLst>
          </a:blip>
          <a:srcRect l="28899" t="19012" b="12137"/>
          <a:stretch/>
        </p:blipFill>
        <p:spPr bwMode="auto">
          <a:xfrm>
            <a:off x="4878388" y="2718831"/>
            <a:ext cx="2817812" cy="3605769"/>
          </a:xfrm>
          <a:prstGeom prst="rect">
            <a:avLst/>
          </a:prstGeom>
          <a:noFill/>
          <a:ln w="9525">
            <a:solidFill>
              <a:srgbClr val="808080"/>
            </a:solidFill>
            <a:miter lim="800000"/>
            <a:headEnd/>
            <a:tailEnd/>
          </a:ln>
          <a:extLst>
            <a:ext uri="{909E8E84-426E-40DD-AFC4-6F175D3DCCD1}">
              <a14:hiddenFill xmlns:a14="http://schemas.microsoft.com/office/drawing/2010/main">
                <a:solidFill>
                  <a:srgbClr val="FFFFFF"/>
                </a:solidFill>
              </a14:hiddenFill>
            </a:ext>
          </a:extLst>
        </p:spPr>
      </p:pic>
      <p:sp>
        <p:nvSpPr>
          <p:cNvPr id="385032" name="Rectangle 8"/>
          <p:cNvSpPr>
            <a:spLocks noGrp="1"/>
          </p:cNvSpPr>
          <p:nvPr>
            <p:ph type="body" idx="1"/>
          </p:nvPr>
        </p:nvSpPr>
        <p:spPr/>
        <p:txBody>
          <a:bodyPr/>
          <a:lstStyle/>
          <a:p>
            <a:r>
              <a:rPr lang="en-US" dirty="0" smtClean="0">
                <a:latin typeface="Calibri" panose="020F0502020204030204" pitchFamily="34" charset="0"/>
              </a:rPr>
              <a:t>Poorly-designed objects</a:t>
            </a:r>
          </a:p>
          <a:p>
            <a:pPr lvl="1"/>
            <a:r>
              <a:rPr lang="en-US" sz="2700" dirty="0" smtClean="0">
                <a:latin typeface="Calibri" panose="020F0502020204030204" pitchFamily="34" charset="0"/>
              </a:rPr>
              <a:t>No clues or misleading clues</a:t>
            </a:r>
          </a:p>
          <a:p>
            <a:endParaRPr lang="en-US" dirty="0" smtClean="0">
              <a:latin typeface="Calibri" panose="020F0502020204030204" pitchFamily="34" charset="0"/>
            </a:endParaRPr>
          </a:p>
        </p:txBody>
      </p:sp>
      <p:sp>
        <p:nvSpPr>
          <p:cNvPr id="2" name="Title 1"/>
          <p:cNvSpPr>
            <a:spLocks noGrp="1"/>
          </p:cNvSpPr>
          <p:nvPr>
            <p:ph type="title"/>
          </p:nvPr>
        </p:nvSpPr>
        <p:spPr/>
        <p:txBody>
          <a:bodyPr/>
          <a:lstStyle/>
          <a:p>
            <a:r>
              <a:rPr lang="en-US" dirty="0">
                <a:latin typeface="Calibri" panose="020F0502020204030204" pitchFamily="34" charset="0"/>
              </a:rPr>
              <a:t>Affordances</a:t>
            </a:r>
            <a:r>
              <a:rPr lang="en-US" sz="2800" dirty="0">
                <a:latin typeface="Calibri" panose="020F0502020204030204" pitchFamily="34" charset="0"/>
              </a:rPr>
              <a:t> </a:t>
            </a:r>
            <a:r>
              <a:rPr lang="en-US" dirty="0">
                <a:latin typeface="Calibri" panose="020F0502020204030204" pitchFamily="34" charset="0"/>
              </a:rPr>
              <a:t>as</a:t>
            </a:r>
            <a:r>
              <a:rPr lang="en-US" sz="2800" dirty="0">
                <a:latin typeface="Calibri" panose="020F0502020204030204" pitchFamily="34" charset="0"/>
              </a:rPr>
              <a:t> </a:t>
            </a:r>
            <a:r>
              <a:rPr lang="en-US" dirty="0">
                <a:latin typeface="Calibri" panose="020F0502020204030204" pitchFamily="34" charset="0"/>
              </a:rPr>
              <a:t>Perceptual</a:t>
            </a:r>
            <a:r>
              <a:rPr lang="en-US" sz="2800" dirty="0">
                <a:latin typeface="Calibri" panose="020F0502020204030204" pitchFamily="34" charset="0"/>
              </a:rPr>
              <a:t> </a:t>
            </a:r>
            <a:r>
              <a:rPr lang="en-US" dirty="0">
                <a:latin typeface="Calibri" panose="020F0502020204030204" pitchFamily="34" charset="0"/>
              </a:rPr>
              <a:t>Clues</a:t>
            </a:r>
            <a:endParaRPr lang="en-US" dirty="0"/>
          </a:p>
        </p:txBody>
      </p:sp>
    </p:spTree>
    <p:extLst>
      <p:ext uri="{BB962C8B-B14F-4D97-AF65-F5344CB8AC3E}">
        <p14:creationId xmlns:p14="http://schemas.microsoft.com/office/powerpoint/2010/main" val="156294043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7074" name="Rectangle 2"/>
          <p:cNvSpPr>
            <a:spLocks noGrp="1"/>
          </p:cNvSpPr>
          <p:nvPr>
            <p:ph type="title"/>
          </p:nvPr>
        </p:nvSpPr>
        <p:spPr/>
        <p:txBody>
          <a:bodyPr/>
          <a:lstStyle/>
          <a:p>
            <a:r>
              <a:rPr lang="en-US" dirty="0" smtClean="0">
                <a:latin typeface="Calibri" panose="020F0502020204030204" pitchFamily="34" charset="0"/>
              </a:rPr>
              <a:t>“Virtual Affordances”</a:t>
            </a:r>
          </a:p>
        </p:txBody>
      </p:sp>
      <p:sp>
        <p:nvSpPr>
          <p:cNvPr id="387075" name="Rectangle 3"/>
          <p:cNvSpPr>
            <a:spLocks noGrp="1"/>
          </p:cNvSpPr>
          <p:nvPr>
            <p:ph type="body" idx="1"/>
          </p:nvPr>
        </p:nvSpPr>
        <p:spPr>
          <a:xfrm>
            <a:off x="304800" y="1371600"/>
            <a:ext cx="8610600" cy="4953000"/>
          </a:xfrm>
        </p:spPr>
        <p:txBody>
          <a:bodyPr/>
          <a:lstStyle/>
          <a:p>
            <a:r>
              <a:rPr lang="en-US" dirty="0" smtClean="0">
                <a:latin typeface="Calibri" panose="020F0502020204030204" pitchFamily="34" charset="0"/>
              </a:rPr>
              <a:t>Visual appearance can suggest function</a:t>
            </a:r>
          </a:p>
          <a:p>
            <a:pPr lvl="1"/>
            <a:r>
              <a:rPr lang="en-US" dirty="0" smtClean="0">
                <a:latin typeface="Calibri" panose="020F0502020204030204" pitchFamily="34" charset="0"/>
              </a:rPr>
              <a:t>Example: Knurling</a:t>
            </a:r>
          </a:p>
          <a:p>
            <a:pPr lvl="1"/>
            <a:r>
              <a:rPr lang="en-US" dirty="0" smtClean="0">
                <a:latin typeface="Calibri" panose="020F0502020204030204" pitchFamily="34" charset="0"/>
              </a:rPr>
              <a:t>Small ridges typically found on knobs</a:t>
            </a:r>
          </a:p>
          <a:p>
            <a:pPr lvl="1"/>
            <a:r>
              <a:rPr lang="en-US" dirty="0" smtClean="0">
                <a:latin typeface="Calibri" panose="020F0502020204030204" pitchFamily="34" charset="0"/>
              </a:rPr>
              <a:t>Increases friction </a:t>
            </a:r>
            <a:r>
              <a:rPr lang="en-US" dirty="0" smtClean="0">
                <a:latin typeface="Calibri" panose="020F0502020204030204" pitchFamily="34" charset="0"/>
                <a:sym typeface="Symbol" pitchFamily="18" charset="2"/>
              </a:rPr>
              <a:t></a:t>
            </a:r>
            <a:r>
              <a:rPr lang="en-US" dirty="0" smtClean="0">
                <a:latin typeface="Calibri" panose="020F0502020204030204" pitchFamily="34" charset="0"/>
              </a:rPr>
              <a:t> Affords grip</a:t>
            </a:r>
          </a:p>
          <a:p>
            <a:pPr lvl="1"/>
            <a:endParaRPr lang="en-US" dirty="0" smtClean="0">
              <a:latin typeface="Calibri" panose="020F0502020204030204" pitchFamily="34" charset="0"/>
            </a:endParaRPr>
          </a:p>
          <a:p>
            <a:r>
              <a:rPr lang="en-US" dirty="0" smtClean="0">
                <a:latin typeface="Calibri" panose="020F0502020204030204" pitchFamily="34" charset="0"/>
              </a:rPr>
              <a:t>Leveraging real-world knowledge </a:t>
            </a:r>
          </a:p>
          <a:p>
            <a:pPr lvl="1"/>
            <a:r>
              <a:rPr lang="en-US" dirty="0" smtClean="0">
                <a:latin typeface="Calibri" panose="020F0502020204030204" pitchFamily="34" charset="0"/>
              </a:rPr>
              <a:t>Don</a:t>
            </a:r>
            <a:r>
              <a:rPr lang="en-US" dirty="0" smtClean="0">
                <a:latin typeface="Arial"/>
              </a:rPr>
              <a:t>’</a:t>
            </a:r>
            <a:r>
              <a:rPr lang="en-US" dirty="0" smtClean="0">
                <a:latin typeface="Calibri" panose="020F0502020204030204" pitchFamily="34" charset="0"/>
              </a:rPr>
              <a:t>t have to know about knurling for </a:t>
            </a:r>
            <a:br>
              <a:rPr lang="en-US" dirty="0" smtClean="0">
                <a:latin typeface="Calibri" panose="020F0502020204030204" pitchFamily="34" charset="0"/>
              </a:rPr>
            </a:br>
            <a:r>
              <a:rPr lang="en-US" dirty="0" smtClean="0">
                <a:latin typeface="Calibri" panose="020F0502020204030204" pitchFamily="34" charset="0"/>
              </a:rPr>
              <a:t>this to afford </a:t>
            </a:r>
            <a:r>
              <a:rPr lang="en-US" dirty="0" smtClean="0">
                <a:latin typeface="Arial"/>
              </a:rPr>
              <a:t>“</a:t>
            </a:r>
            <a:r>
              <a:rPr lang="en-US" dirty="0" smtClean="0">
                <a:latin typeface="Calibri" panose="020F0502020204030204" pitchFamily="34" charset="0"/>
              </a:rPr>
              <a:t>grip</a:t>
            </a:r>
            <a:r>
              <a:rPr lang="en-US" dirty="0" smtClean="0">
                <a:latin typeface="Arial"/>
              </a:rPr>
              <a:t>”</a:t>
            </a:r>
            <a:r>
              <a:rPr lang="en-US" dirty="0" smtClean="0">
                <a:latin typeface="Calibri" panose="020F0502020204030204" pitchFamily="34" charset="0"/>
              </a:rPr>
              <a:t> with the mouse</a:t>
            </a:r>
          </a:p>
          <a:p>
            <a:pPr lvl="1">
              <a:buFont typeface="Arial" pitchFamily="34" charset="0"/>
              <a:buNone/>
            </a:pPr>
            <a:endParaRPr lang="en-US" dirty="0" smtClean="0">
              <a:latin typeface="Calibri" panose="020F0502020204030204" pitchFamily="34" charset="0"/>
            </a:endParaRPr>
          </a:p>
        </p:txBody>
      </p:sp>
      <p:pic>
        <p:nvPicPr>
          <p:cNvPr id="387076" name="Picture 4" descr="grow_handle"/>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896100" y="3962400"/>
            <a:ext cx="2667000" cy="2363788"/>
          </a:xfrm>
          <a:prstGeom prst="rect">
            <a:avLst/>
          </a:prstGeom>
          <a:noFill/>
          <a:extLst>
            <a:ext uri="{909E8E84-426E-40DD-AFC4-6F175D3DCCD1}">
              <a14:hiddenFill xmlns:a14="http://schemas.microsoft.com/office/drawing/2010/main">
                <a:solidFill>
                  <a:srgbClr val="FFFFFF"/>
                </a:solidFill>
              </a14:hiddenFill>
            </a:ext>
          </a:extLst>
        </p:spPr>
      </p:pic>
      <p:pic>
        <p:nvPicPr>
          <p:cNvPr id="387077" name="Picture 5" descr="knob1"/>
          <p:cNvPicPr>
            <a:picLocks noChangeAspect="1" noChangeArrowheads="1"/>
          </p:cNvPicPr>
          <p:nvPr/>
        </p:nvPicPr>
        <p:blipFill>
          <a:blip r:embed="rId3">
            <a:extLst>
              <a:ext uri="{28A0092B-C50C-407E-A947-70E740481C1C}">
                <a14:useLocalDpi xmlns:a14="http://schemas.microsoft.com/office/drawing/2010/main" val="0"/>
              </a:ext>
            </a:extLst>
          </a:blip>
          <a:srcRect l="25455" r="29091"/>
          <a:stretch>
            <a:fillRect/>
          </a:stretch>
        </p:blipFill>
        <p:spPr bwMode="auto">
          <a:xfrm>
            <a:off x="7162800" y="1616710"/>
            <a:ext cx="1828800" cy="218694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83847526"/>
      </p:ext>
    </p:extLst>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Last Time</a:t>
            </a:r>
            <a:endParaRPr lang="en-US" dirty="0"/>
          </a:p>
        </p:txBody>
      </p:sp>
      <p:sp>
        <p:nvSpPr>
          <p:cNvPr id="3" name="Content Placeholder 2"/>
          <p:cNvSpPr>
            <a:spLocks noGrp="1"/>
          </p:cNvSpPr>
          <p:nvPr>
            <p:ph idx="1"/>
          </p:nvPr>
        </p:nvSpPr>
        <p:spPr/>
        <p:txBody>
          <a:bodyPr/>
          <a:lstStyle/>
          <a:p>
            <a:pPr marL="342900" lvl="1" indent="-342900">
              <a:buFont typeface="Arial" charset="0"/>
              <a:buChar char="•"/>
            </a:pPr>
            <a:r>
              <a:rPr lang="en-US" sz="3000" dirty="0">
                <a:latin typeface="Calibri" panose="020F0502020204030204" pitchFamily="34" charset="0"/>
              </a:rPr>
              <a:t>Good and Bad Use of Color</a:t>
            </a:r>
          </a:p>
          <a:p>
            <a:pPr lvl="1"/>
            <a:r>
              <a:rPr lang="en-US" dirty="0" smtClean="0"/>
              <a:t>Understand basics of eye structure, rods / cones</a:t>
            </a:r>
          </a:p>
          <a:p>
            <a:pPr lvl="1"/>
            <a:r>
              <a:rPr lang="en-US" dirty="0" smtClean="0"/>
              <a:t>Color blindness (rough % and most common type)</a:t>
            </a:r>
          </a:p>
          <a:p>
            <a:pPr lvl="1"/>
            <a:r>
              <a:rPr lang="en-US" dirty="0" smtClean="0"/>
              <a:t>Five design tips</a:t>
            </a:r>
          </a:p>
          <a:p>
            <a:r>
              <a:rPr lang="en-US" dirty="0" err="1" smtClean="0"/>
              <a:t>Fitts</a:t>
            </a:r>
            <a:r>
              <a:rPr lang="en-US" dirty="0" smtClean="0"/>
              <a:t>’ Law</a:t>
            </a:r>
          </a:p>
          <a:p>
            <a:pPr lvl="1"/>
            <a:r>
              <a:rPr lang="en-US" dirty="0" smtClean="0"/>
              <a:t>Intuition behind it (bigger + closer targets faster)</a:t>
            </a:r>
          </a:p>
          <a:p>
            <a:pPr lvl="1"/>
            <a:r>
              <a:rPr lang="en-US" dirty="0" smtClean="0"/>
              <a:t>Implications for usability</a:t>
            </a:r>
          </a:p>
          <a:p>
            <a:r>
              <a:rPr lang="en-US" dirty="0" smtClean="0"/>
              <a:t>Gulf of Evaluation and Execution</a:t>
            </a:r>
          </a:p>
          <a:p>
            <a:pPr lvl="1"/>
            <a:r>
              <a:rPr lang="en-US" dirty="0" smtClean="0"/>
              <a:t>What they are, why they might happen</a:t>
            </a:r>
            <a:endParaRPr lang="en-US" dirty="0"/>
          </a:p>
        </p:txBody>
      </p:sp>
    </p:spTree>
    <p:extLst>
      <p:ext uri="{BB962C8B-B14F-4D97-AF65-F5344CB8AC3E}">
        <p14:creationId xmlns:p14="http://schemas.microsoft.com/office/powerpoint/2010/main" val="112198880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8098" name="Rectangle 2"/>
          <p:cNvSpPr>
            <a:spLocks noGrp="1"/>
          </p:cNvSpPr>
          <p:nvPr>
            <p:ph type="title"/>
          </p:nvPr>
        </p:nvSpPr>
        <p:spPr/>
        <p:txBody>
          <a:bodyPr/>
          <a:lstStyle/>
          <a:p>
            <a:r>
              <a:rPr lang="en-US" dirty="0" smtClean="0">
                <a:latin typeface="Calibri" panose="020F0502020204030204" pitchFamily="34" charset="0"/>
              </a:rPr>
              <a:t>“Virtual Affordances”</a:t>
            </a:r>
          </a:p>
        </p:txBody>
      </p:sp>
      <p:sp>
        <p:nvSpPr>
          <p:cNvPr id="388099" name="Rectangle 3"/>
          <p:cNvSpPr>
            <a:spLocks noGrp="1"/>
          </p:cNvSpPr>
          <p:nvPr>
            <p:ph type="body" idx="1"/>
          </p:nvPr>
        </p:nvSpPr>
        <p:spPr/>
        <p:txBody>
          <a:bodyPr/>
          <a:lstStyle/>
          <a:p>
            <a:pPr marL="0" indent="0">
              <a:buNone/>
            </a:pPr>
            <a:endParaRPr lang="en-US" dirty="0" smtClean="0">
              <a:latin typeface="Calibri" panose="020F0502020204030204" pitchFamily="34" charset="0"/>
            </a:endParaRPr>
          </a:p>
        </p:txBody>
      </p:sp>
      <p:pic>
        <p:nvPicPr>
          <p:cNvPr id="388100" name="Picture 4" descr="Telephon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2503488"/>
            <a:ext cx="3784600" cy="2743200"/>
          </a:xfrm>
          <a:prstGeom prst="rect">
            <a:avLst/>
          </a:prstGeom>
          <a:noFill/>
          <a:extLst>
            <a:ext uri="{909E8E84-426E-40DD-AFC4-6F175D3DCCD1}">
              <a14:hiddenFill xmlns:a14="http://schemas.microsoft.com/office/drawing/2010/main">
                <a:solidFill>
                  <a:srgbClr val="FFFFFF"/>
                </a:solidFill>
              </a14:hiddenFill>
            </a:ext>
          </a:extLst>
        </p:spPr>
      </p:pic>
      <p:pic>
        <p:nvPicPr>
          <p:cNvPr id="388101" name="Picture 5" descr="2-4"/>
          <p:cNvPicPr>
            <a:picLocks noChangeAspect="1" noChangeArrowheads="1"/>
          </p:cNvPicPr>
          <p:nvPr/>
        </p:nvPicPr>
        <p:blipFill>
          <a:blip r:embed="rId3">
            <a:extLst>
              <a:ext uri="{28A0092B-C50C-407E-A947-70E740481C1C}">
                <a14:useLocalDpi xmlns:a14="http://schemas.microsoft.com/office/drawing/2010/main" val="0"/>
              </a:ext>
            </a:extLst>
          </a:blip>
          <a:srcRect l="59073" t="30801" r="4721" b="2567"/>
          <a:stretch>
            <a:fillRect/>
          </a:stretch>
        </p:blipFill>
        <p:spPr bwMode="auto">
          <a:xfrm>
            <a:off x="4114800" y="2503488"/>
            <a:ext cx="4953000" cy="275431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22119602"/>
      </p:ext>
    </p:extLst>
  </p:cSld>
  <p:clrMapOvr>
    <a:masterClrMapping/>
  </p:clrMapOvr>
  <p:transition>
    <p:dissolv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22" name="Rectangle 2"/>
          <p:cNvSpPr>
            <a:spLocks noGrp="1"/>
          </p:cNvSpPr>
          <p:nvPr>
            <p:ph type="title"/>
          </p:nvPr>
        </p:nvSpPr>
        <p:spPr/>
        <p:txBody>
          <a:bodyPr/>
          <a:lstStyle/>
          <a:p>
            <a:r>
              <a:rPr lang="en-US" dirty="0" smtClean="0">
                <a:latin typeface="Calibri" panose="020F0502020204030204" pitchFamily="34" charset="0"/>
              </a:rPr>
              <a:t>Design Implications</a:t>
            </a:r>
          </a:p>
        </p:txBody>
      </p:sp>
      <p:grpSp>
        <p:nvGrpSpPr>
          <p:cNvPr id="389124" name="Group 4"/>
          <p:cNvGrpSpPr>
            <a:grpSpLocks/>
          </p:cNvGrpSpPr>
          <p:nvPr/>
        </p:nvGrpSpPr>
        <p:grpSpPr bwMode="auto">
          <a:xfrm>
            <a:off x="1752600" y="3829050"/>
            <a:ext cx="6019800" cy="2744787"/>
            <a:chOff x="720" y="1536"/>
            <a:chExt cx="3264" cy="1488"/>
          </a:xfrm>
          <a:solidFill>
            <a:schemeClr val="bg1">
              <a:lumMod val="85000"/>
            </a:schemeClr>
          </a:solidFill>
        </p:grpSpPr>
        <p:sp>
          <p:nvSpPr>
            <p:cNvPr id="389125" name="Rectangle 5"/>
            <p:cNvSpPr>
              <a:spLocks noChangeArrowheads="1"/>
            </p:cNvSpPr>
            <p:nvPr/>
          </p:nvSpPr>
          <p:spPr bwMode="auto">
            <a:xfrm>
              <a:off x="720" y="1536"/>
              <a:ext cx="3264" cy="1488"/>
            </a:xfrm>
            <a:prstGeom prst="rect">
              <a:avLst/>
            </a:prstGeom>
            <a:grp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89134" name="Text Box 14"/>
            <p:cNvSpPr txBox="1">
              <a:spLocks noChangeArrowheads="1"/>
            </p:cNvSpPr>
            <p:nvPr/>
          </p:nvSpPr>
          <p:spPr bwMode="auto">
            <a:xfrm>
              <a:off x="2304" y="1985"/>
              <a:ext cx="576" cy="165"/>
            </a:xfrm>
            <a:prstGeom prst="rect">
              <a:avLst/>
            </a:prstGeom>
            <a:grpFill/>
            <a:ln>
              <a:noFill/>
            </a:ln>
            <a:effectLst/>
            <a:extLst>
              <a:ext uri="{91240B29-F687-4F45-9708-019B960494DF}">
                <a14:hiddenLine xmlns:a14="http://schemas.microsoft.com/office/drawing/2010/main" w="12700">
                  <a:solidFill>
                    <a:srgbClr val="808080"/>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1400">
                  <a:solidFill>
                    <a:srgbClr val="000000"/>
                  </a:solidFill>
                </a:rPr>
                <a:t>ComboBox</a:t>
              </a:r>
            </a:p>
          </p:txBody>
        </p:sp>
      </p:grpSp>
      <p:sp>
        <p:nvSpPr>
          <p:cNvPr id="2" name="Content Placeholder 1"/>
          <p:cNvSpPr>
            <a:spLocks noGrp="1"/>
          </p:cNvSpPr>
          <p:nvPr>
            <p:ph idx="1"/>
          </p:nvPr>
        </p:nvSpPr>
        <p:spPr/>
        <p:txBody>
          <a:bodyPr/>
          <a:lstStyle/>
          <a:p>
            <a:pPr>
              <a:lnSpc>
                <a:spcPct val="90000"/>
              </a:lnSpc>
            </a:pPr>
            <a:r>
              <a:rPr lang="en-US" dirty="0">
                <a:latin typeface="Calibri" panose="020F0502020204030204" pitchFamily="34" charset="0"/>
              </a:rPr>
              <a:t>Make sure </a:t>
            </a:r>
            <a:r>
              <a:rPr lang="en-US" dirty="0" smtClean="0">
                <a:latin typeface="Calibri" panose="020F0502020204030204" pitchFamily="34" charset="0"/>
              </a:rPr>
              <a:t>interactive objects </a:t>
            </a:r>
            <a:r>
              <a:rPr lang="en-US" dirty="0">
                <a:latin typeface="Calibri" panose="020F0502020204030204" pitchFamily="34" charset="0"/>
              </a:rPr>
              <a:t>have affordances that suggest </a:t>
            </a:r>
            <a:r>
              <a:rPr lang="en-US" dirty="0" smtClean="0">
                <a:latin typeface="Calibri" panose="020F0502020204030204" pitchFamily="34" charset="0"/>
              </a:rPr>
              <a:t>what you can do</a:t>
            </a:r>
            <a:endParaRPr lang="en-US" dirty="0">
              <a:latin typeface="Calibri" panose="020F0502020204030204" pitchFamily="34" charset="0"/>
            </a:endParaRPr>
          </a:p>
          <a:p>
            <a:pPr>
              <a:lnSpc>
                <a:spcPct val="90000"/>
              </a:lnSpc>
            </a:pPr>
            <a:r>
              <a:rPr lang="en-US" dirty="0" smtClean="0">
                <a:latin typeface="Calibri" panose="020F0502020204030204" pitchFamily="34" charset="0"/>
              </a:rPr>
              <a:t>Note that standard </a:t>
            </a:r>
            <a:r>
              <a:rPr lang="en-US" dirty="0">
                <a:latin typeface="Calibri" panose="020F0502020204030204" pitchFamily="34" charset="0"/>
              </a:rPr>
              <a:t>GUI widgets have “standard” affordances through learned </a:t>
            </a:r>
            <a:r>
              <a:rPr lang="en-US" dirty="0" smtClean="0">
                <a:latin typeface="Calibri" panose="020F0502020204030204" pitchFamily="34" charset="0"/>
              </a:rPr>
              <a:t>convention</a:t>
            </a:r>
          </a:p>
          <a:p>
            <a:pPr lvl="1">
              <a:lnSpc>
                <a:spcPct val="90000"/>
              </a:lnSpc>
            </a:pPr>
            <a:r>
              <a:rPr lang="en-US" dirty="0" smtClean="0">
                <a:latin typeface="Calibri" panose="020F0502020204030204" pitchFamily="34" charset="0"/>
              </a:rPr>
              <a:t>So you don’t have to do anything special here</a:t>
            </a:r>
            <a:endParaRPr lang="en-US" dirty="0">
              <a:latin typeface="Calibri" panose="020F0502020204030204" pitchFamily="34" charset="0"/>
            </a:endParaRPr>
          </a:p>
          <a:p>
            <a:pPr>
              <a:lnSpc>
                <a:spcPct val="90000"/>
              </a:lnSpc>
            </a:pPr>
            <a:endParaRPr lang="en-US" dirty="0">
              <a:latin typeface="Calibri" panose="020F0502020204030204" pitchFamily="34" charset="0"/>
            </a:endParaRPr>
          </a:p>
          <a:p>
            <a:pPr>
              <a:lnSpc>
                <a:spcPct val="90000"/>
              </a:lnSpc>
            </a:pPr>
            <a:endParaRPr lang="en-US" dirty="0">
              <a:latin typeface="Calibri" panose="020F0502020204030204" pitchFamily="34" charset="0"/>
            </a:endParaRPr>
          </a:p>
          <a:p>
            <a:pPr>
              <a:lnSpc>
                <a:spcPct val="90000"/>
              </a:lnSpc>
            </a:pPr>
            <a:endParaRPr lang="en-US" dirty="0">
              <a:latin typeface="Calibri" panose="020F0502020204030204" pitchFamily="34" charset="0"/>
            </a:endParaRPr>
          </a:p>
          <a:p>
            <a:pPr>
              <a:lnSpc>
                <a:spcPct val="90000"/>
              </a:lnSpc>
            </a:pPr>
            <a:endParaRPr lang="en-US" dirty="0">
              <a:latin typeface="Calibri" panose="020F0502020204030204" pitchFamily="34" charset="0"/>
            </a:endParaRPr>
          </a:p>
          <a:p>
            <a:pPr>
              <a:lnSpc>
                <a:spcPct val="90000"/>
              </a:lnSpc>
            </a:pPr>
            <a:endParaRPr lang="en-US" dirty="0">
              <a:latin typeface="Calibri" panose="020F0502020204030204" pitchFamily="34" charset="0"/>
            </a:endParaRPr>
          </a:p>
          <a:p>
            <a:endParaRPr lang="en-US" dirty="0"/>
          </a:p>
        </p:txBody>
      </p:sp>
    </p:spTree>
    <p:controls>
      <mc:AlternateContent xmlns:mc="http://schemas.openxmlformats.org/markup-compatibility/2006">
        <mc:Choice xmlns:v="urn:schemas-microsoft-com:vml" Requires="v">
          <p:control spid="40162" name="CommandButton1" r:id="rId2" imgW="2126160" imgH="529560"/>
        </mc:Choice>
        <mc:Fallback>
          <p:control name="CommandButton1" r:id="rId2" imgW="2126160" imgH="529560">
            <p:pic>
              <p:nvPicPr>
                <p:cNvPr id="0" name="CommandButton1"/>
                <p:cNvPicPr preferRelativeResize="0">
                  <a:picLocks noChangeArrowheads="1" noChangeShapeType="1"/>
                </p:cNvPicPr>
                <p:nvPr/>
              </p:nvPicPr>
              <p:blipFill>
                <a:blip r:embed="rId11">
                  <a:extLst>
                    <a:ext uri="{28A0092B-C50C-407E-A947-70E740481C1C}">
                      <a14:useLocalDpi xmlns:a14="http://schemas.microsoft.com/office/drawing/2010/main" val="0"/>
                    </a:ext>
                  </a:extLst>
                </a:blip>
                <a:srcRect/>
                <a:stretch>
                  <a:fillRect/>
                </a:stretch>
              </p:blipFill>
              <p:spPr bwMode="auto">
                <a:xfrm>
                  <a:off x="2017713" y="3986213"/>
                  <a:ext cx="2125662" cy="5302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0163" name="OptionButton1" r:id="rId3" imgW="2126160" imgH="354240"/>
        </mc:Choice>
        <mc:Fallback>
          <p:control name="OptionButton1" r:id="rId3" imgW="2126160" imgH="354240">
            <p:pic>
              <p:nvPicPr>
                <p:cNvPr id="0" name="OptionButton1"/>
                <p:cNvPicPr preferRelativeResize="0">
                  <a:picLocks noChangeArrowheads="1" noChangeShapeType="1"/>
                </p:cNvPicPr>
                <p:nvPr/>
              </p:nvPicPr>
              <p:blipFill>
                <a:blip r:embed="rId12">
                  <a:extLst>
                    <a:ext uri="{28A0092B-C50C-407E-A947-70E740481C1C}">
                      <a14:useLocalDpi xmlns:a14="http://schemas.microsoft.com/office/drawing/2010/main" val="0"/>
                    </a:ext>
                  </a:extLst>
                </a:blip>
                <a:srcRect/>
                <a:stretch>
                  <a:fillRect/>
                </a:stretch>
              </p:blipFill>
              <p:spPr bwMode="auto">
                <a:xfrm>
                  <a:off x="2017713" y="5756275"/>
                  <a:ext cx="2125662" cy="354013"/>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0164" name="OptionButton2" r:id="rId4" imgW="2126160" imgH="354240"/>
        </mc:Choice>
        <mc:Fallback>
          <p:control name="OptionButton2" r:id="rId4" imgW="2126160" imgH="354240">
            <p:pic>
              <p:nvPicPr>
                <p:cNvPr id="0" name="OptionButton2"/>
                <p:cNvPicPr preferRelativeResize="0">
                  <a:picLocks noChangeArrowheads="1" noChangeShapeType="1"/>
                </p:cNvPicPr>
                <p:nvPr/>
              </p:nvPicPr>
              <p:blipFill>
                <a:blip r:embed="rId12">
                  <a:extLst>
                    <a:ext uri="{28A0092B-C50C-407E-A947-70E740481C1C}">
                      <a14:useLocalDpi xmlns:a14="http://schemas.microsoft.com/office/drawing/2010/main" val="0"/>
                    </a:ext>
                  </a:extLst>
                </a:blip>
                <a:srcRect/>
                <a:stretch>
                  <a:fillRect/>
                </a:stretch>
              </p:blipFill>
              <p:spPr bwMode="auto">
                <a:xfrm>
                  <a:off x="2017713" y="6110288"/>
                  <a:ext cx="2125662" cy="3540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0165" name="TextBox1" r:id="rId5" imgW="2122200" imgH="354240"/>
        </mc:Choice>
        <mc:Fallback>
          <p:control name="TextBox1" r:id="rId5" imgW="2122200" imgH="354240">
            <p:pic>
              <p:nvPicPr>
                <p:cNvPr id="0" name="TextBox1"/>
                <p:cNvPicPr preferRelativeResize="0">
                  <a:picLocks noChangeArrowheads="1" noChangeShapeType="1"/>
                </p:cNvPicPr>
                <p:nvPr/>
              </p:nvPicPr>
              <p:blipFill>
                <a:blip r:embed="rId13">
                  <a:extLst>
                    <a:ext uri="{28A0092B-C50C-407E-A947-70E740481C1C}">
                      <a14:useLocalDpi xmlns:a14="http://schemas.microsoft.com/office/drawing/2010/main" val="0"/>
                    </a:ext>
                  </a:extLst>
                </a:blip>
                <a:srcRect/>
                <a:stretch>
                  <a:fillRect/>
                </a:stretch>
              </p:blipFill>
              <p:spPr bwMode="auto">
                <a:xfrm>
                  <a:off x="4762500" y="3986213"/>
                  <a:ext cx="2124075" cy="3540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0166" name="ListBox1" r:id="rId6" imgW="2122200" imgH="1150560"/>
        </mc:Choice>
        <mc:Fallback>
          <p:control name="ListBox1" r:id="rId6" imgW="2122200" imgH="1150560">
            <p:pic>
              <p:nvPicPr>
                <p:cNvPr id="0" name="ListBox1"/>
                <p:cNvPicPr preferRelativeResize="0">
                  <a:picLocks noChangeArrowheads="1" noChangeShapeType="1"/>
                </p:cNvPicPr>
                <p:nvPr/>
              </p:nvPicPr>
              <p:blipFill>
                <a:blip r:embed="rId14">
                  <a:extLst>
                    <a:ext uri="{28A0092B-C50C-407E-A947-70E740481C1C}">
                      <a14:useLocalDpi xmlns:a14="http://schemas.microsoft.com/office/drawing/2010/main" val="0"/>
                    </a:ext>
                  </a:extLst>
                </a:blip>
                <a:srcRect/>
                <a:stretch>
                  <a:fillRect/>
                </a:stretch>
              </p:blipFill>
              <p:spPr bwMode="auto">
                <a:xfrm>
                  <a:off x="4762500" y="4605338"/>
                  <a:ext cx="2124075" cy="115093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0167" name="ComboBox1" r:id="rId7" imgW="2126160" imgH="354240"/>
        </mc:Choice>
        <mc:Fallback>
          <p:control name="ComboBox1" r:id="rId7" imgW="2126160" imgH="354240">
            <p:pic>
              <p:nvPicPr>
                <p:cNvPr id="0" name="ComboBox1"/>
                <p:cNvPicPr preferRelativeResize="0">
                  <a:picLocks noChangeArrowheads="1" noChangeShapeType="1"/>
                </p:cNvPicPr>
                <p:nvPr/>
              </p:nvPicPr>
              <p:blipFill>
                <a:blip r:embed="rId15">
                  <a:extLst>
                    <a:ext uri="{28A0092B-C50C-407E-A947-70E740481C1C}">
                      <a14:useLocalDpi xmlns:a14="http://schemas.microsoft.com/office/drawing/2010/main" val="0"/>
                    </a:ext>
                  </a:extLst>
                </a:blip>
                <a:srcRect/>
                <a:stretch>
                  <a:fillRect/>
                </a:stretch>
              </p:blipFill>
              <p:spPr bwMode="auto">
                <a:xfrm>
                  <a:off x="2017713" y="4694238"/>
                  <a:ext cx="2125662" cy="354012"/>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0168" name="ScrollBar1" r:id="rId8" imgW="266760" imgH="2476440"/>
        </mc:Choice>
        <mc:Fallback>
          <p:control name="ScrollBar1" r:id="rId8" imgW="266760" imgH="2476440">
            <p:pic>
              <p:nvPicPr>
                <p:cNvPr id="0" name="ScrollBar1"/>
                <p:cNvPicPr preferRelativeResize="0">
                  <a:picLocks noChangeArrowheads="1" noChangeShapeType="1"/>
                </p:cNvPicPr>
                <p:nvPr/>
              </p:nvPicPr>
              <p:blipFill>
                <a:blip r:embed="rId16">
                  <a:extLst>
                    <a:ext uri="{28A0092B-C50C-407E-A947-70E740481C1C}">
                      <a14:useLocalDpi xmlns:a14="http://schemas.microsoft.com/office/drawing/2010/main" val="0"/>
                    </a:ext>
                  </a:extLst>
                </a:blip>
                <a:srcRect/>
                <a:stretch>
                  <a:fillRect/>
                </a:stretch>
              </p:blipFill>
              <p:spPr bwMode="auto">
                <a:xfrm>
                  <a:off x="4319588" y="3986213"/>
                  <a:ext cx="265112" cy="2478087"/>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mc:AlternateContent xmlns:mc="http://schemas.openxmlformats.org/markup-compatibility/2006">
        <mc:Choice xmlns:v="urn:schemas-microsoft-com:vml" Requires="v">
          <p:control spid="40169" name="CheckBox1" r:id="rId9" imgW="2126160" imgH="442080"/>
        </mc:Choice>
        <mc:Fallback>
          <p:control name="CheckBox1" r:id="rId9" imgW="2126160" imgH="442080">
            <p:pic>
              <p:nvPicPr>
                <p:cNvPr id="0" name="CheckBox1"/>
                <p:cNvPicPr preferRelativeResize="0">
                  <a:picLocks noChangeArrowheads="1" noChangeShapeType="1"/>
                </p:cNvPicPr>
                <p:nvPr/>
              </p:nvPicPr>
              <p:blipFill>
                <a:blip r:embed="rId17">
                  <a:extLst>
                    <a:ext uri="{28A0092B-C50C-407E-A947-70E740481C1C}">
                      <a14:useLocalDpi xmlns:a14="http://schemas.microsoft.com/office/drawing/2010/main" val="0"/>
                    </a:ext>
                  </a:extLst>
                </a:blip>
                <a:srcRect/>
                <a:stretch>
                  <a:fillRect/>
                </a:stretch>
              </p:blipFill>
              <p:spPr bwMode="auto">
                <a:xfrm>
                  <a:off x="2017713" y="5181600"/>
                  <a:ext cx="2125662" cy="441325"/>
                </a:xfrm>
                <a:prstGeom prst="rect">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12700">
                      <a:no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pic>
          </p:control>
        </mc:Fallback>
      </mc:AlternateContent>
    </p:controls>
    <p:extLst>
      <p:ext uri="{BB962C8B-B14F-4D97-AF65-F5344CB8AC3E}">
        <p14:creationId xmlns:p14="http://schemas.microsoft.com/office/powerpoint/2010/main" val="365002253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8626" name="Rectangle 2"/>
          <p:cNvSpPr>
            <a:spLocks noGrp="1"/>
          </p:cNvSpPr>
          <p:nvPr>
            <p:ph type="title"/>
          </p:nvPr>
        </p:nvSpPr>
        <p:spPr/>
        <p:txBody>
          <a:bodyPr/>
          <a:lstStyle/>
          <a:p>
            <a:r>
              <a:rPr lang="en-US" sz="3600" dirty="0" smtClean="0">
                <a:latin typeface="Calibri" panose="020F0502020204030204" pitchFamily="34" charset="0"/>
              </a:rPr>
              <a:t>Good Example: Windows Phone</a:t>
            </a:r>
            <a:endParaRPr lang="en-US" sz="2000" dirty="0" smtClean="0">
              <a:latin typeface="Calibri" panose="020F0502020204030204" pitchFamily="34" charset="0"/>
            </a:endParaRPr>
          </a:p>
        </p:txBody>
      </p:sp>
      <p:pic>
        <p:nvPicPr>
          <p:cNvPr id="538639" name="Picture 15" descr="peoplescreen_web"/>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1443037"/>
            <a:ext cx="8458200" cy="5567363"/>
          </a:xfrm>
          <a:prstGeom prst="rect">
            <a:avLst/>
          </a:prstGeom>
          <a:noFill/>
          <a:extLst>
            <a:ext uri="{909E8E84-426E-40DD-AFC4-6F175D3DCCD1}">
              <a14:hiddenFill xmlns:a14="http://schemas.microsoft.com/office/drawing/2010/main">
                <a:solidFill>
                  <a:srgbClr val="FFFFFF"/>
                </a:solidFill>
              </a14:hiddenFill>
            </a:ext>
          </a:extLst>
        </p:spPr>
      </p:pic>
      <p:sp>
        <p:nvSpPr>
          <p:cNvPr id="538641" name="Rectangle 17"/>
          <p:cNvSpPr>
            <a:spLocks noChangeArrowheads="1"/>
          </p:cNvSpPr>
          <p:nvPr/>
        </p:nvSpPr>
        <p:spPr bwMode="auto">
          <a:xfrm>
            <a:off x="254000" y="1646237"/>
            <a:ext cx="3733800" cy="4205288"/>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t"/>
          <a:lstStyle/>
          <a:p>
            <a:r>
              <a:rPr lang="en-US" sz="2800" dirty="0" smtClean="0">
                <a:latin typeface="+mj-lt"/>
              </a:rPr>
              <a:t>Note that not all </a:t>
            </a:r>
            <a:br>
              <a:rPr lang="en-US" sz="2800" dirty="0" smtClean="0">
                <a:latin typeface="+mj-lt"/>
              </a:rPr>
            </a:br>
            <a:r>
              <a:rPr lang="en-US" sz="2800" dirty="0" smtClean="0">
                <a:latin typeface="+mj-lt"/>
              </a:rPr>
              <a:t>affordances have </a:t>
            </a:r>
            <a:br>
              <a:rPr lang="en-US" sz="2800" dirty="0" smtClean="0">
                <a:latin typeface="+mj-lt"/>
              </a:rPr>
            </a:br>
            <a:r>
              <a:rPr lang="en-US" sz="2800" dirty="0" smtClean="0">
                <a:latin typeface="+mj-lt"/>
              </a:rPr>
              <a:t>to</a:t>
            </a:r>
            <a:r>
              <a:rPr lang="en-US" sz="2800" dirty="0">
                <a:latin typeface="+mj-lt"/>
              </a:rPr>
              <a:t> </a:t>
            </a:r>
            <a:r>
              <a:rPr lang="en-US" sz="2800" dirty="0" smtClean="0">
                <a:latin typeface="+mj-lt"/>
              </a:rPr>
              <a:t>mimic real world,</a:t>
            </a:r>
            <a:br>
              <a:rPr lang="en-US" sz="2800" dirty="0" smtClean="0">
                <a:latin typeface="+mj-lt"/>
              </a:rPr>
            </a:br>
            <a:r>
              <a:rPr lang="en-US" sz="2800" dirty="0" smtClean="0">
                <a:latin typeface="+mj-lt"/>
              </a:rPr>
              <a:t>just need to offer a</a:t>
            </a:r>
            <a:br>
              <a:rPr lang="en-US" sz="2800" dirty="0" smtClean="0">
                <a:latin typeface="+mj-lt"/>
              </a:rPr>
            </a:br>
            <a:r>
              <a:rPr lang="en-US" sz="2800" dirty="0" smtClean="0">
                <a:latin typeface="+mj-lt"/>
              </a:rPr>
              <a:t>hint as to what </a:t>
            </a:r>
            <a:br>
              <a:rPr lang="en-US" sz="2800" dirty="0" smtClean="0">
                <a:latin typeface="+mj-lt"/>
              </a:rPr>
            </a:br>
            <a:r>
              <a:rPr lang="en-US" sz="2800" dirty="0" smtClean="0">
                <a:latin typeface="+mj-lt"/>
              </a:rPr>
              <a:t>interactions are</a:t>
            </a:r>
            <a:br>
              <a:rPr lang="en-US" sz="2800" dirty="0" smtClean="0">
                <a:latin typeface="+mj-lt"/>
              </a:rPr>
            </a:br>
            <a:r>
              <a:rPr lang="en-US" sz="2800" dirty="0" smtClean="0">
                <a:latin typeface="+mj-lt"/>
              </a:rPr>
              <a:t>possible</a:t>
            </a:r>
          </a:p>
          <a:p>
            <a:endParaRPr lang="en-US" sz="2800" dirty="0">
              <a:latin typeface="+mj-lt"/>
            </a:endParaRPr>
          </a:p>
          <a:p>
            <a:r>
              <a:rPr lang="en-US" sz="2800" dirty="0" smtClean="0">
                <a:latin typeface="+mj-lt"/>
              </a:rPr>
              <a:t>What’s interesting</a:t>
            </a:r>
            <a:br>
              <a:rPr lang="en-US" sz="2800" dirty="0" smtClean="0">
                <a:latin typeface="+mj-lt"/>
              </a:rPr>
            </a:br>
            <a:r>
              <a:rPr lang="en-US" sz="2800" dirty="0" smtClean="0">
                <a:latin typeface="+mj-lt"/>
              </a:rPr>
              <a:t>about this design?</a:t>
            </a:r>
            <a:endParaRPr lang="en-US" sz="2800" dirty="0">
              <a:latin typeface="+mj-lt"/>
            </a:endParaRPr>
          </a:p>
        </p:txBody>
      </p:sp>
      <p:sp>
        <p:nvSpPr>
          <p:cNvPr id="538642" name="Rectangle 18"/>
          <p:cNvSpPr>
            <a:spLocks noChangeArrowheads="1"/>
          </p:cNvSpPr>
          <p:nvPr/>
        </p:nvSpPr>
        <p:spPr bwMode="auto">
          <a:xfrm>
            <a:off x="6540500" y="1646237"/>
            <a:ext cx="1993900" cy="4205288"/>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64772882"/>
      </p:ext>
    </p:extLst>
  </p:cSld>
  <p:clrMapOvr>
    <a:masterClrMapping/>
  </p:clrMapOvr>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538641"/>
                                        </p:tgtEl>
                                      </p:cBhvr>
                                    </p:animEffect>
                                    <p:set>
                                      <p:cBhvr>
                                        <p:cTn id="7" dur="1" fill="hold">
                                          <p:stCondLst>
                                            <p:cond delay="499"/>
                                          </p:stCondLst>
                                        </p:cTn>
                                        <p:tgtEl>
                                          <p:spTgt spid="538641"/>
                                        </p:tgtEl>
                                        <p:attrNameLst>
                                          <p:attrName>style.visibility</p:attrName>
                                        </p:attrNameLst>
                                      </p:cBhvr>
                                      <p:to>
                                        <p:strVal val="hidden"/>
                                      </p:to>
                                    </p:set>
                                  </p:childTnLst>
                                </p:cTn>
                              </p:par>
                              <p:par>
                                <p:cTn id="8" presetID="9" presetClass="exit" presetSubtype="0" fill="hold" grpId="0" nodeType="withEffect">
                                  <p:stCondLst>
                                    <p:cond delay="0"/>
                                  </p:stCondLst>
                                  <p:childTnLst>
                                    <p:animEffect transition="out" filter="dissolve">
                                      <p:cBhvr>
                                        <p:cTn id="9" dur="500"/>
                                        <p:tgtEl>
                                          <p:spTgt spid="538642"/>
                                        </p:tgtEl>
                                      </p:cBhvr>
                                    </p:animEffect>
                                    <p:set>
                                      <p:cBhvr>
                                        <p:cTn id="10" dur="1" fill="hold">
                                          <p:stCondLst>
                                            <p:cond delay="499"/>
                                          </p:stCondLst>
                                        </p:cTn>
                                        <p:tgtEl>
                                          <p:spTgt spid="53864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41" grpId="0" animBg="1"/>
      <p:bldP spid="538642"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Example</a:t>
            </a:r>
            <a:br>
              <a:rPr lang="en-US" dirty="0" smtClean="0"/>
            </a:br>
            <a:r>
              <a:rPr lang="en-US" sz="3200" dirty="0" smtClean="0"/>
              <a:t>Top 10, but only see 5, how to view rest?</a:t>
            </a:r>
            <a:endParaRPr lang="en-US" dirty="0"/>
          </a:p>
        </p:txBody>
      </p:sp>
      <p:sp>
        <p:nvSpPr>
          <p:cNvPr id="3" name="Content Placeholder 2"/>
          <p:cNvSpPr>
            <a:spLocks noGrp="1"/>
          </p:cNvSpPr>
          <p:nvPr>
            <p:ph idx="1"/>
          </p:nvPr>
        </p:nvSpPr>
        <p:spPr/>
        <p:txBody>
          <a:bodyPr/>
          <a:lstStyle/>
          <a:p>
            <a:endParaRPr lang="en-US"/>
          </a:p>
        </p:txBody>
      </p:sp>
      <p:pic>
        <p:nvPicPr>
          <p:cNvPr id="40962" name="Picture 2" descr="C:\Users\jasonh\Desktop\lecture ppl\principle - affordance\netflix-noaffordance--scroll-a.jpg"/>
          <p:cNvPicPr>
            <a:picLocks noChangeAspect="1" noChangeArrowheads="1"/>
          </p:cNvPicPr>
          <p:nvPr/>
        </p:nvPicPr>
        <p:blipFill rotWithShape="1">
          <a:blip r:embed="rId3">
            <a:extLst>
              <a:ext uri="{28A0092B-C50C-407E-A947-70E740481C1C}">
                <a14:useLocalDpi xmlns:a14="http://schemas.microsoft.com/office/drawing/2010/main" val="0"/>
              </a:ext>
            </a:extLst>
          </a:blip>
          <a:srcRect l="1378" t="11398" r="2478"/>
          <a:stretch/>
        </p:blipFill>
        <p:spPr bwMode="auto">
          <a:xfrm>
            <a:off x="38747" y="1371600"/>
            <a:ext cx="9067153" cy="662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6491694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a:t>
            </a:r>
            <a:r>
              <a:rPr lang="en-US" sz="3200" dirty="0" smtClean="0"/>
              <a:t>(But Increasingly Common)</a:t>
            </a:r>
            <a:r>
              <a:rPr lang="en-US" dirty="0" smtClean="0"/>
              <a:t> Example</a:t>
            </a:r>
            <a:endParaRPr lang="en-US" dirty="0"/>
          </a:p>
        </p:txBody>
      </p:sp>
      <p:pic>
        <p:nvPicPr>
          <p:cNvPr id="41986" name="Picture 2" descr="C:\Users\jasonh\Desktop\lecture ppl\principle - affordance\IMG_1180.JPG"/>
          <p:cNvPicPr>
            <a:picLocks noChangeAspect="1" noChangeArrowheads="1"/>
          </p:cNvPicPr>
          <p:nvPr/>
        </p:nvPicPr>
        <p:blipFill rotWithShape="1">
          <a:blip r:embed="rId2">
            <a:extLst>
              <a:ext uri="{28A0092B-C50C-407E-A947-70E740481C1C}">
                <a14:useLocalDpi xmlns:a14="http://schemas.microsoft.com/office/drawing/2010/main" val="0"/>
              </a:ext>
            </a:extLst>
          </a:blip>
          <a:srcRect t="11192" r="9860" b="14868"/>
          <a:stretch/>
        </p:blipFill>
        <p:spPr bwMode="auto">
          <a:xfrm>
            <a:off x="3752799" y="1133027"/>
            <a:ext cx="6000802" cy="6563173"/>
          </a:xfrm>
          <a:prstGeom prst="rect">
            <a:avLst/>
          </a:prstGeom>
          <a:noFill/>
          <a:extLst>
            <a:ext uri="{909E8E84-426E-40DD-AFC4-6F175D3DCCD1}">
              <a14:hiddenFill xmlns:a14="http://schemas.microsoft.com/office/drawing/2010/main">
                <a:solidFill>
                  <a:srgbClr val="FFFFFF"/>
                </a:solidFill>
              </a14:hiddenFill>
            </a:ext>
          </a:extLst>
        </p:spPr>
      </p:pic>
      <p:sp>
        <p:nvSpPr>
          <p:cNvPr id="6" name="Content Placeholder 1"/>
          <p:cNvSpPr>
            <a:spLocks noGrp="1"/>
          </p:cNvSpPr>
          <p:nvPr>
            <p:ph idx="1"/>
          </p:nvPr>
        </p:nvSpPr>
        <p:spPr>
          <a:xfrm>
            <a:off x="609600" y="1600200"/>
            <a:ext cx="8077200" cy="4525963"/>
          </a:xfrm>
        </p:spPr>
        <p:txBody>
          <a:bodyPr/>
          <a:lstStyle/>
          <a:p>
            <a:pPr>
              <a:lnSpc>
                <a:spcPct val="90000"/>
              </a:lnSpc>
            </a:pPr>
            <a:r>
              <a:rPr lang="en-US" dirty="0" smtClean="0">
                <a:latin typeface="Calibri" panose="020F0502020204030204" pitchFamily="34" charset="0"/>
              </a:rPr>
              <a:t>Sensor-based</a:t>
            </a:r>
            <a:br>
              <a:rPr lang="en-US" dirty="0" smtClean="0">
                <a:latin typeface="Calibri" panose="020F0502020204030204" pitchFamily="34" charset="0"/>
              </a:rPr>
            </a:br>
            <a:r>
              <a:rPr lang="en-US" dirty="0" smtClean="0">
                <a:latin typeface="Calibri" panose="020F0502020204030204" pitchFamily="34" charset="0"/>
              </a:rPr>
              <a:t>systems have</a:t>
            </a:r>
            <a:br>
              <a:rPr lang="en-US" dirty="0" smtClean="0">
                <a:latin typeface="Calibri" panose="020F0502020204030204" pitchFamily="34" charset="0"/>
              </a:rPr>
            </a:br>
            <a:r>
              <a:rPr lang="en-US" dirty="0" smtClean="0">
                <a:latin typeface="Calibri" panose="020F0502020204030204" pitchFamily="34" charset="0"/>
              </a:rPr>
              <a:t>this problem</a:t>
            </a:r>
          </a:p>
          <a:p>
            <a:pPr>
              <a:lnSpc>
                <a:spcPct val="90000"/>
              </a:lnSpc>
            </a:pPr>
            <a:r>
              <a:rPr lang="en-US" dirty="0" smtClean="0">
                <a:latin typeface="Calibri" panose="020F0502020204030204" pitchFamily="34" charset="0"/>
              </a:rPr>
              <a:t>Unclear how</a:t>
            </a:r>
            <a:br>
              <a:rPr lang="en-US" dirty="0" smtClean="0">
                <a:latin typeface="Calibri" panose="020F0502020204030204" pitchFamily="34" charset="0"/>
              </a:rPr>
            </a:br>
            <a:r>
              <a:rPr lang="en-US" dirty="0" smtClean="0">
                <a:latin typeface="Calibri" panose="020F0502020204030204" pitchFamily="34" charset="0"/>
              </a:rPr>
              <a:t>they work, if</a:t>
            </a:r>
            <a:br>
              <a:rPr lang="en-US" dirty="0" smtClean="0">
                <a:latin typeface="Calibri" panose="020F0502020204030204" pitchFamily="34" charset="0"/>
              </a:rPr>
            </a:br>
            <a:r>
              <a:rPr lang="en-US" dirty="0" smtClean="0">
                <a:latin typeface="Calibri" panose="020F0502020204030204" pitchFamily="34" charset="0"/>
              </a:rPr>
              <a:t>broken or not</a:t>
            </a:r>
          </a:p>
          <a:p>
            <a:pPr>
              <a:lnSpc>
                <a:spcPct val="90000"/>
              </a:lnSpc>
            </a:pPr>
            <a:r>
              <a:rPr lang="en-US" dirty="0" smtClean="0">
                <a:latin typeface="Calibri" panose="020F0502020204030204" pitchFamily="34" charset="0"/>
              </a:rPr>
              <a:t>This is a growing</a:t>
            </a:r>
            <a:br>
              <a:rPr lang="en-US" dirty="0" smtClean="0">
                <a:latin typeface="Calibri" panose="020F0502020204030204" pitchFamily="34" charset="0"/>
              </a:rPr>
            </a:br>
            <a:r>
              <a:rPr lang="en-US" dirty="0" smtClean="0">
                <a:latin typeface="Calibri" panose="020F0502020204030204" pitchFamily="34" charset="0"/>
              </a:rPr>
              <a:t>and unsolved</a:t>
            </a:r>
            <a:br>
              <a:rPr lang="en-US" dirty="0" smtClean="0">
                <a:latin typeface="Calibri" panose="020F0502020204030204" pitchFamily="34" charset="0"/>
              </a:rPr>
            </a:br>
            <a:r>
              <a:rPr lang="en-US" dirty="0" smtClean="0">
                <a:latin typeface="Calibri" panose="020F0502020204030204" pitchFamily="34" charset="0"/>
              </a:rPr>
              <a:t>design problem</a:t>
            </a:r>
            <a:br>
              <a:rPr lang="en-US" dirty="0" smtClean="0">
                <a:latin typeface="Calibri" panose="020F0502020204030204" pitchFamily="34" charset="0"/>
              </a:rPr>
            </a:br>
            <a:r>
              <a:rPr lang="en-US" dirty="0" smtClean="0">
                <a:latin typeface="Calibri" panose="020F0502020204030204" pitchFamily="34" charset="0"/>
              </a:rPr>
              <a:t>(</a:t>
            </a:r>
            <a:r>
              <a:rPr lang="en-US" dirty="0" err="1" smtClean="0">
                <a:latin typeface="Calibri" panose="020F0502020204030204" pitchFamily="34" charset="0"/>
              </a:rPr>
              <a:t>ie</a:t>
            </a:r>
            <a:r>
              <a:rPr lang="en-US" dirty="0" smtClean="0">
                <a:latin typeface="Calibri" panose="020F0502020204030204" pitchFamily="34" charset="0"/>
              </a:rPr>
              <a:t> sensors)</a:t>
            </a:r>
            <a:endParaRPr lang="en-US" dirty="0"/>
          </a:p>
        </p:txBody>
      </p:sp>
    </p:spTree>
    <p:extLst>
      <p:ext uri="{BB962C8B-B14F-4D97-AF65-F5344CB8AC3E}">
        <p14:creationId xmlns:p14="http://schemas.microsoft.com/office/powerpoint/2010/main" val="35579419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Mixed Example</a:t>
            </a:r>
            <a:br>
              <a:rPr lang="en-US" dirty="0" smtClean="0"/>
            </a:br>
            <a:r>
              <a:rPr lang="en-US" sz="3200" dirty="0" smtClean="0"/>
              <a:t>Flat Design / Material Design</a:t>
            </a:r>
            <a:endParaRPr lang="en-US" dirty="0"/>
          </a:p>
        </p:txBody>
      </p:sp>
      <p:sp>
        <p:nvSpPr>
          <p:cNvPr id="3" name="Content Placeholder 2"/>
          <p:cNvSpPr>
            <a:spLocks noGrp="1"/>
          </p:cNvSpPr>
          <p:nvPr>
            <p:ph idx="1"/>
          </p:nvPr>
        </p:nvSpPr>
        <p:spPr/>
        <p:txBody>
          <a:bodyPr/>
          <a:lstStyle/>
          <a:p>
            <a:r>
              <a:rPr lang="en-US" dirty="0" smtClean="0"/>
              <a:t>Many web sites and apps going to a flat design</a:t>
            </a:r>
          </a:p>
          <a:p>
            <a:pPr lvl="1"/>
            <a:r>
              <a:rPr lang="en-US" dirty="0" smtClean="0"/>
              <a:t>Sometimes hard to know what is interactive</a:t>
            </a:r>
          </a:p>
          <a:p>
            <a:pPr lvl="1"/>
            <a:r>
              <a:rPr lang="en-US" dirty="0" smtClean="0"/>
              <a:t>Q: What is “clickable” here?</a:t>
            </a:r>
            <a:endParaRPr lang="en-US" dirty="0"/>
          </a:p>
        </p:txBody>
      </p:sp>
      <p:pic>
        <p:nvPicPr>
          <p:cNvPr id="40962" name="Picture 2" descr="C:\Users\jasonh\Dropbox\zzold\Screenshot_2016-10-11-09-56-16.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57800" y="2667000"/>
            <a:ext cx="3810000" cy="677333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9014247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1986" name="Picture 2" descr="C:\Users\jasonh\Desktop\download.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 y="0"/>
            <a:ext cx="9144000" cy="2523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85166990"/>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grpSp>
        <p:nvGrpSpPr>
          <p:cNvPr id="4" name="Group 3"/>
          <p:cNvGrpSpPr/>
          <p:nvPr/>
        </p:nvGrpSpPr>
        <p:grpSpPr>
          <a:xfrm>
            <a:off x="-2541" y="-76200"/>
            <a:ext cx="9192338" cy="8937310"/>
            <a:chOff x="-2541" y="1435418"/>
            <a:chExt cx="8800466" cy="8556310"/>
          </a:xfrm>
        </p:grpSpPr>
        <p:pic>
          <p:nvPicPr>
            <p:cNvPr id="4301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35418"/>
              <a:ext cx="8797925" cy="4721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41" y="6057903"/>
              <a:ext cx="8772525"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Tree>
    <p:extLst>
      <p:ext uri="{BB962C8B-B14F-4D97-AF65-F5344CB8AC3E}">
        <p14:creationId xmlns:p14="http://schemas.microsoft.com/office/powerpoint/2010/main" val="2368688467"/>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980"/>
            <a:ext cx="9144000" cy="9901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730385156"/>
      </p:ext>
    </p:extLst>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p:cNvSpPr>
          <p:nvPr>
            <p:ph type="title"/>
          </p:nvPr>
        </p:nvSpPr>
        <p:spPr/>
        <p:txBody>
          <a:bodyPr/>
          <a:lstStyle/>
          <a:p>
            <a:r>
              <a:rPr lang="en-US" dirty="0" smtClean="0">
                <a:latin typeface="Calibri" panose="020F0502020204030204" pitchFamily="34" charset="0"/>
              </a:rPr>
              <a:t>How to Address Gulf of Evaluation and Execution?</a:t>
            </a:r>
          </a:p>
        </p:txBody>
      </p:sp>
      <p:sp>
        <p:nvSpPr>
          <p:cNvPr id="362500" name="Rectangle 4"/>
          <p:cNvSpPr>
            <a:spLocks noChangeArrowheads="1"/>
          </p:cNvSpPr>
          <p:nvPr/>
        </p:nvSpPr>
        <p:spPr bwMode="auto">
          <a:xfrm>
            <a:off x="304800" y="1600200"/>
            <a:ext cx="8458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nchor="ctr"/>
          <a:lstStyle/>
          <a:p>
            <a:pPr eaLnBrk="0" hangingPunct="0"/>
            <a:endParaRPr lang="en-US" sz="2400">
              <a:solidFill>
                <a:schemeClr val="bg2"/>
              </a:solidFill>
              <a:latin typeface="Times New Roman" pitchFamily="18" charset="0"/>
            </a:endParaRPr>
          </a:p>
        </p:txBody>
      </p:sp>
      <p:sp>
        <p:nvSpPr>
          <p:cNvPr id="2" name="Content Placeholder 1"/>
          <p:cNvSpPr>
            <a:spLocks noGrp="1"/>
          </p:cNvSpPr>
          <p:nvPr>
            <p:ph idx="1"/>
          </p:nvPr>
        </p:nvSpPr>
        <p:spPr/>
        <p:txBody>
          <a:bodyPr/>
          <a:lstStyle/>
          <a:p>
            <a:r>
              <a:rPr lang="en-US" dirty="0">
                <a:solidFill>
                  <a:schemeClr val="bg1">
                    <a:lumMod val="50000"/>
                  </a:schemeClr>
                </a:solidFill>
                <a:latin typeface="Calibri" panose="020F0502020204030204" pitchFamily="34" charset="0"/>
              </a:rPr>
              <a:t>Mental Models</a:t>
            </a:r>
          </a:p>
          <a:p>
            <a:r>
              <a:rPr lang="en-US" dirty="0">
                <a:solidFill>
                  <a:schemeClr val="bg1">
                    <a:lumMod val="50000"/>
                  </a:schemeClr>
                </a:solidFill>
                <a:latin typeface="Calibri" panose="020F0502020204030204" pitchFamily="34" charset="0"/>
              </a:rPr>
              <a:t>Affordances</a:t>
            </a:r>
          </a:p>
          <a:p>
            <a:r>
              <a:rPr lang="en-US" dirty="0">
                <a:latin typeface="Calibri" panose="020F0502020204030204" pitchFamily="34" charset="0"/>
              </a:rPr>
              <a:t>Feedback</a:t>
            </a:r>
          </a:p>
          <a:p>
            <a:r>
              <a:rPr lang="en-US" dirty="0">
                <a:latin typeface="Calibri" panose="020F0502020204030204" pitchFamily="34" charset="0"/>
              </a:rPr>
              <a:t>Mappings</a:t>
            </a:r>
          </a:p>
          <a:p>
            <a:r>
              <a:rPr lang="en-US" dirty="0" smtClean="0">
                <a:latin typeface="Calibri" panose="020F0502020204030204" pitchFamily="34" charset="0"/>
              </a:rPr>
              <a:t>Visual </a:t>
            </a:r>
            <a:r>
              <a:rPr lang="en-US" dirty="0">
                <a:latin typeface="Calibri" panose="020F0502020204030204" pitchFamily="34" charset="0"/>
              </a:rPr>
              <a:t>Grouping / </a:t>
            </a:r>
            <a:r>
              <a:rPr lang="en-US" dirty="0" smtClean="0">
                <a:latin typeface="Calibri" panose="020F0502020204030204" pitchFamily="34" charset="0"/>
              </a:rPr>
              <a:t>Separation</a:t>
            </a:r>
          </a:p>
          <a:p>
            <a:r>
              <a:rPr lang="en-US" dirty="0">
                <a:latin typeface="Calibri" panose="020F0502020204030204" pitchFamily="34" charset="0"/>
              </a:rPr>
              <a:t>Metaphor</a:t>
            </a:r>
          </a:p>
          <a:p>
            <a:endParaRPr lang="en-US" dirty="0">
              <a:latin typeface="Calibri" panose="020F0502020204030204" pitchFamily="34" charset="0"/>
            </a:endParaRPr>
          </a:p>
        </p:txBody>
      </p:sp>
    </p:spTree>
    <p:extLst>
      <p:ext uri="{BB962C8B-B14F-4D97-AF65-F5344CB8AC3E}">
        <p14:creationId xmlns:p14="http://schemas.microsoft.com/office/powerpoint/2010/main" val="1564085278"/>
      </p:ext>
    </p:extLst>
  </p:cSld>
  <p:clrMapOvr>
    <a:masterClrMapping/>
  </p:clrMapOvr>
  <p:transition>
    <p:dissolv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HDR 10-bit color</a:t>
            </a:r>
            <a:endParaRPr lang="en-US" dirty="0"/>
          </a:p>
        </p:txBody>
      </p:sp>
      <p:pic>
        <p:nvPicPr>
          <p:cNvPr id="40962" name="Picture 2" descr="Bandi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800" y="1143000"/>
            <a:ext cx="9045918" cy="5029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19688055"/>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1170" name="Rectangle 2"/>
          <p:cNvSpPr>
            <a:spLocks noGrp="1"/>
          </p:cNvSpPr>
          <p:nvPr>
            <p:ph type="title"/>
          </p:nvPr>
        </p:nvSpPr>
        <p:spPr/>
        <p:txBody>
          <a:bodyPr/>
          <a:lstStyle/>
          <a:p>
            <a:r>
              <a:rPr lang="en-US" dirty="0" smtClean="0">
                <a:latin typeface="Calibri" panose="020F0502020204030204" pitchFamily="34" charset="0"/>
              </a:rPr>
              <a:t>Feedback</a:t>
            </a:r>
          </a:p>
        </p:txBody>
      </p:sp>
      <p:sp>
        <p:nvSpPr>
          <p:cNvPr id="391171" name="Rectangle 3"/>
          <p:cNvSpPr>
            <a:spLocks noGrp="1"/>
          </p:cNvSpPr>
          <p:nvPr>
            <p:ph type="body" idx="1"/>
          </p:nvPr>
        </p:nvSpPr>
        <p:spPr>
          <a:xfrm>
            <a:off x="457200" y="1557338"/>
            <a:ext cx="8458200" cy="4995862"/>
          </a:xfrm>
        </p:spPr>
        <p:txBody>
          <a:bodyPr/>
          <a:lstStyle/>
          <a:p>
            <a:r>
              <a:rPr lang="en-US" dirty="0" smtClean="0">
                <a:latin typeface="Calibri" panose="020F0502020204030204" pitchFamily="34" charset="0"/>
              </a:rPr>
              <a:t>Response by system to actions of user</a:t>
            </a:r>
          </a:p>
          <a:p>
            <a:pPr lvl="1"/>
            <a:r>
              <a:rPr lang="en-US" dirty="0" smtClean="0">
                <a:latin typeface="Calibri" panose="020F0502020204030204" pitchFamily="34" charset="0"/>
              </a:rPr>
              <a:t>Important for cause and effect</a:t>
            </a:r>
          </a:p>
          <a:p>
            <a:pPr lvl="1"/>
            <a:r>
              <a:rPr lang="en-US" dirty="0" smtClean="0">
                <a:latin typeface="Calibri" panose="020F0502020204030204" pitchFamily="34" charset="0"/>
              </a:rPr>
              <a:t>Important for forming mental models</a:t>
            </a:r>
          </a:p>
          <a:p>
            <a:r>
              <a:rPr lang="en-US" dirty="0" smtClean="0">
                <a:latin typeface="Calibri" panose="020F0502020204030204" pitchFamily="34" charset="0"/>
              </a:rPr>
              <a:t>Making “system state” visible</a:t>
            </a:r>
          </a:p>
          <a:p>
            <a:pPr lvl="1"/>
            <a:r>
              <a:rPr lang="en-US" dirty="0" smtClean="0">
                <a:latin typeface="Calibri" panose="020F0502020204030204" pitchFamily="34" charset="0"/>
              </a:rPr>
              <a:t>Immediate: Button goes down</a:t>
            </a:r>
          </a:p>
          <a:p>
            <a:pPr lvl="1"/>
            <a:r>
              <a:rPr lang="en-US" dirty="0" smtClean="0">
                <a:latin typeface="Calibri" panose="020F0502020204030204" pitchFamily="34" charset="0"/>
              </a:rPr>
              <a:t>Intermediate: Thin black box appears</a:t>
            </a:r>
          </a:p>
          <a:p>
            <a:pPr lvl="1"/>
            <a:r>
              <a:rPr lang="en-US" dirty="0" smtClean="0">
                <a:latin typeface="Calibri" panose="020F0502020204030204" pitchFamily="34" charset="0"/>
              </a:rPr>
              <a:t>Delayed: “Thank you for shopping” + email</a:t>
            </a:r>
          </a:p>
          <a:p>
            <a:pPr lvl="1"/>
            <a:r>
              <a:rPr lang="en-US" dirty="0" smtClean="0">
                <a:latin typeface="Calibri" panose="020F0502020204030204" pitchFamily="34" charset="0"/>
              </a:rPr>
              <a:t>Sometimes some interactivity just to let </a:t>
            </a:r>
            <a:br>
              <a:rPr lang="en-US" dirty="0" smtClean="0">
                <a:latin typeface="Calibri" panose="020F0502020204030204" pitchFamily="34" charset="0"/>
              </a:rPr>
            </a:br>
            <a:r>
              <a:rPr lang="en-US" dirty="0" smtClean="0">
                <a:latin typeface="Calibri" panose="020F0502020204030204" pitchFamily="34" charset="0"/>
              </a:rPr>
              <a:t>you know system is still alive</a:t>
            </a:r>
          </a:p>
        </p:txBody>
      </p:sp>
      <p:pic>
        <p:nvPicPr>
          <p:cNvPr id="391173" name="Picture 5"/>
          <p:cNvPicPr>
            <a:picLocks noChangeAspect="1" noChangeArrowheads="1"/>
          </p:cNvPicPr>
          <p:nvPr/>
        </p:nvPicPr>
        <p:blipFill>
          <a:blip r:embed="rId2">
            <a:extLst>
              <a:ext uri="{28A0092B-C50C-407E-A947-70E740481C1C}">
                <a14:useLocalDpi xmlns:a14="http://schemas.microsoft.com/office/drawing/2010/main" val="0"/>
              </a:ext>
            </a:extLst>
          </a:blip>
          <a:srcRect l="87354" t="-139" b="83838"/>
          <a:stretch>
            <a:fillRect/>
          </a:stretch>
        </p:blipFill>
        <p:spPr bwMode="auto">
          <a:xfrm>
            <a:off x="7699375" y="3500438"/>
            <a:ext cx="1280160" cy="114615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91178" name="Picture 10" descr="loadingAnimation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712075" y="2052637"/>
            <a:ext cx="1279525" cy="1279525"/>
          </a:xfrm>
          <a:prstGeom prst="rect">
            <a:avLst/>
          </a:prstGeom>
          <a:noFill/>
          <a:extLst>
            <a:ext uri="{909E8E84-426E-40DD-AFC4-6F175D3DCCD1}">
              <a14:hiddenFill xmlns:a14="http://schemas.microsoft.com/office/drawing/2010/main">
                <a:solidFill>
                  <a:srgbClr val="FFFFFF"/>
                </a:solidFill>
              </a14:hiddenFill>
            </a:ext>
          </a:extLst>
        </p:spPr>
      </p:pic>
      <p:pic>
        <p:nvPicPr>
          <p:cNvPr id="391181" name="Picture 1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982200" y="2667000"/>
            <a:ext cx="1276350" cy="1276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986" name="Picture 2"/>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712075" y="609600"/>
            <a:ext cx="1276350" cy="12763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5058"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699375" y="4876800"/>
            <a:ext cx="8458200" cy="114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3" name="Straight Connector 2"/>
          <p:cNvCxnSpPr/>
          <p:nvPr/>
        </p:nvCxnSpPr>
        <p:spPr>
          <a:xfrm>
            <a:off x="5486400" y="5638800"/>
            <a:ext cx="2133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104405734"/>
      </p:ext>
    </p:extLst>
  </p:cSld>
  <p:clrMapOvr>
    <a:masterClrMapping/>
  </p:clrMapOvr>
  <p:transition>
    <p:dissolve/>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3458" name="Rectangle 2"/>
          <p:cNvSpPr>
            <a:spLocks noGrp="1"/>
          </p:cNvSpPr>
          <p:nvPr>
            <p:ph type="title"/>
          </p:nvPr>
        </p:nvSpPr>
        <p:spPr/>
        <p:txBody>
          <a:bodyPr/>
          <a:lstStyle/>
          <a:p>
            <a:r>
              <a:rPr lang="en-US" dirty="0" smtClean="0">
                <a:latin typeface="Calibri" panose="020F0502020204030204" pitchFamily="34" charset="0"/>
              </a:rPr>
              <a:t>How Fast are Things Perceived?</a:t>
            </a:r>
          </a:p>
        </p:txBody>
      </p:sp>
      <p:pic>
        <p:nvPicPr>
          <p:cNvPr id="403459" name="Picture 3" descr="sabertooth"/>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5600" y="4114800"/>
            <a:ext cx="2424545" cy="2133600"/>
          </a:xfrm>
          <a:prstGeom prst="rect">
            <a:avLst/>
          </a:prstGeom>
          <a:noFill/>
          <a:extLst>
            <a:ext uri="{909E8E84-426E-40DD-AFC4-6F175D3DCCD1}">
              <a14:hiddenFill xmlns:a14="http://schemas.microsoft.com/office/drawing/2010/main">
                <a:solidFill>
                  <a:srgbClr val="FFFFFF"/>
                </a:solidFill>
              </a14:hiddenFill>
            </a:ext>
          </a:extLst>
        </p:spPr>
      </p:pic>
      <p:sp>
        <p:nvSpPr>
          <p:cNvPr id="403460" name="Rectangle 4"/>
          <p:cNvSpPr>
            <a:spLocks noGrp="1"/>
          </p:cNvSpPr>
          <p:nvPr>
            <p:ph type="body" idx="1"/>
          </p:nvPr>
        </p:nvSpPr>
        <p:spPr/>
        <p:txBody>
          <a:bodyPr/>
          <a:lstStyle/>
          <a:p>
            <a:r>
              <a:rPr lang="en-US" dirty="0" smtClean="0">
                <a:latin typeface="Calibri" panose="020F0502020204030204" pitchFamily="34" charset="0"/>
              </a:rPr>
              <a:t>Below 20ms (1/50 sec) discrete flashes start to merge into continuous perception</a:t>
            </a:r>
          </a:p>
          <a:p>
            <a:pPr lvl="1"/>
            <a:r>
              <a:rPr lang="en-US" dirty="0" smtClean="0">
                <a:latin typeface="Calibri" panose="020F0502020204030204" pitchFamily="34" charset="0"/>
              </a:rPr>
              <a:t>CRTs and LCDs refresh ~60 times per second (60 Hz)</a:t>
            </a:r>
          </a:p>
          <a:p>
            <a:pPr lvl="1"/>
            <a:r>
              <a:rPr lang="en-US" dirty="0" smtClean="0">
                <a:latin typeface="Calibri" panose="020F0502020204030204" pitchFamily="34" charset="0"/>
              </a:rPr>
              <a:t>Below 50 Hz many see flicker</a:t>
            </a:r>
          </a:p>
          <a:p>
            <a:r>
              <a:rPr lang="en-US" dirty="0" smtClean="0">
                <a:latin typeface="Calibri" panose="020F0502020204030204" pitchFamily="34" charset="0"/>
              </a:rPr>
              <a:t>Differences in peripheral vision </a:t>
            </a:r>
          </a:p>
          <a:p>
            <a:pPr lvl="1"/>
            <a:r>
              <a:rPr lang="en-US" dirty="0" smtClean="0">
                <a:latin typeface="Calibri" panose="020F0502020204030204" pitchFamily="34" charset="0"/>
              </a:rPr>
              <a:t>Peripheral vision highly motion sensitive</a:t>
            </a:r>
          </a:p>
          <a:p>
            <a:pPr lvl="2"/>
            <a:r>
              <a:rPr lang="en-US" dirty="0" smtClean="0">
                <a:solidFill>
                  <a:schemeClr val="tx1"/>
                </a:solidFill>
                <a:latin typeface="Calibri" panose="020F0502020204030204" pitchFamily="34" charset="0"/>
              </a:rPr>
              <a:t>What kinds of photoreceptors at edge?</a:t>
            </a:r>
          </a:p>
          <a:p>
            <a:pPr lvl="1"/>
            <a:r>
              <a:rPr lang="en-US" dirty="0" smtClean="0">
                <a:latin typeface="Calibri" panose="020F0502020204030204" pitchFamily="34" charset="0"/>
              </a:rPr>
              <a:t>Good for seeing saber tooth tigers</a:t>
            </a:r>
          </a:p>
          <a:p>
            <a:pPr lvl="1"/>
            <a:r>
              <a:rPr lang="en-US" dirty="0" smtClean="0">
                <a:latin typeface="Calibri" panose="020F0502020204030204" pitchFamily="34" charset="0"/>
              </a:rPr>
              <a:t>Bad for banner ads</a:t>
            </a:r>
          </a:p>
        </p:txBody>
      </p:sp>
    </p:spTree>
    <p:extLst>
      <p:ext uri="{BB962C8B-B14F-4D97-AF65-F5344CB8AC3E}">
        <p14:creationId xmlns:p14="http://schemas.microsoft.com/office/powerpoint/2010/main" val="1563496086"/>
      </p:ext>
    </p:extLst>
  </p:cSld>
  <p:clrMapOvr>
    <a:masterClrMapping/>
  </p:clrMapOvr>
  <p:transition>
    <p:dissolv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4482" name="Rectangle 2"/>
          <p:cNvSpPr>
            <a:spLocks noGrp="1"/>
          </p:cNvSpPr>
          <p:nvPr>
            <p:ph type="title"/>
          </p:nvPr>
        </p:nvSpPr>
        <p:spPr/>
        <p:txBody>
          <a:bodyPr/>
          <a:lstStyle/>
          <a:p>
            <a:r>
              <a:rPr lang="en-US" dirty="0" smtClean="0">
                <a:latin typeface="Calibri" panose="020F0502020204030204" pitchFamily="34" charset="0"/>
              </a:rPr>
              <a:t>How Fast are Things Perceived?</a:t>
            </a:r>
          </a:p>
        </p:txBody>
      </p:sp>
      <p:sp>
        <p:nvSpPr>
          <p:cNvPr id="404483" name="Rectangle 3"/>
          <p:cNvSpPr>
            <a:spLocks noGrp="1"/>
          </p:cNvSpPr>
          <p:nvPr>
            <p:ph type="body" idx="1"/>
          </p:nvPr>
        </p:nvSpPr>
        <p:spPr>
          <a:xfrm>
            <a:off x="457200" y="1557338"/>
            <a:ext cx="8458200" cy="4995862"/>
          </a:xfrm>
        </p:spPr>
        <p:txBody>
          <a:bodyPr/>
          <a:lstStyle/>
          <a:p>
            <a:r>
              <a:rPr lang="en-US" dirty="0" smtClean="0">
                <a:latin typeface="Calibri" panose="020F0502020204030204" pitchFamily="34" charset="0"/>
              </a:rPr>
              <a:t>Fact #1: &lt; ~20ms (1/50 sec) for continuous </a:t>
            </a:r>
          </a:p>
          <a:p>
            <a:r>
              <a:rPr lang="en-US" dirty="0" smtClean="0">
                <a:latin typeface="Calibri" panose="020F0502020204030204" pitchFamily="34" charset="0"/>
              </a:rPr>
              <a:t>Fact #2: Displays update at 50-75hz</a:t>
            </a:r>
          </a:p>
          <a:p>
            <a:pPr lvl="1"/>
            <a:endParaRPr lang="en-US" sz="2000" dirty="0" smtClean="0">
              <a:latin typeface="Calibri" panose="020F0502020204030204" pitchFamily="34" charset="0"/>
            </a:endParaRPr>
          </a:p>
          <a:p>
            <a:r>
              <a:rPr lang="en-US" dirty="0" smtClean="0">
                <a:latin typeface="Calibri" panose="020F0502020204030204" pitchFamily="34" charset="0"/>
              </a:rPr>
              <a:t>So don’t need to be faster for user response</a:t>
            </a:r>
          </a:p>
          <a:p>
            <a:pPr lvl="1"/>
            <a:r>
              <a:rPr lang="en-US" dirty="0" smtClean="0">
                <a:latin typeface="Calibri" panose="020F0502020204030204" pitchFamily="34" charset="0"/>
              </a:rPr>
              <a:t>Because people can’t distinguish</a:t>
            </a:r>
          </a:p>
          <a:p>
            <a:pPr lvl="1"/>
            <a:r>
              <a:rPr lang="en-US" dirty="0" smtClean="0">
                <a:latin typeface="Calibri" panose="020F0502020204030204" pitchFamily="34" charset="0"/>
              </a:rPr>
              <a:t>Get ~60 million instructions for 20ms (desktop ~3Ghz)</a:t>
            </a:r>
          </a:p>
          <a:p>
            <a:pPr lvl="1"/>
            <a:r>
              <a:rPr lang="en-US" dirty="0" smtClean="0">
                <a:latin typeface="Calibri" panose="020F0502020204030204" pitchFamily="34" charset="0"/>
              </a:rPr>
              <a:t>Get ~36 million instructions (A9 chip is 1.8GHz)</a:t>
            </a:r>
          </a:p>
          <a:p>
            <a:pPr lvl="2"/>
            <a:r>
              <a:rPr lang="en-US" dirty="0" smtClean="0">
                <a:solidFill>
                  <a:schemeClr val="tx1"/>
                </a:solidFill>
                <a:latin typeface="Calibri" panose="020F0502020204030204" pitchFamily="34" charset="0"/>
              </a:rPr>
              <a:t>Doesn’t take into account GPUs and multicore</a:t>
            </a:r>
          </a:p>
          <a:p>
            <a:pPr lvl="2"/>
            <a:r>
              <a:rPr lang="en-US" dirty="0" smtClean="0">
                <a:solidFill>
                  <a:schemeClr val="tx1"/>
                </a:solidFill>
                <a:latin typeface="Calibri" panose="020F0502020204030204" pitchFamily="34" charset="0"/>
              </a:rPr>
              <a:t>Note: first GUIs had ~20K</a:t>
            </a:r>
          </a:p>
          <a:p>
            <a:pPr lvl="2"/>
            <a:r>
              <a:rPr lang="en-US" dirty="0" smtClean="0">
                <a:solidFill>
                  <a:schemeClr val="tx1"/>
                </a:solidFill>
                <a:latin typeface="Calibri" panose="020F0502020204030204" pitchFamily="34" charset="0"/>
              </a:rPr>
              <a:t>Not enough? Apply Moore’s law…</a:t>
            </a:r>
            <a:endParaRPr lang="en-US" sz="2000" dirty="0" smtClean="0">
              <a:solidFill>
                <a:schemeClr val="tx1"/>
              </a:solidFill>
              <a:latin typeface="Calibri" panose="020F0502020204030204" pitchFamily="34" charset="0"/>
            </a:endParaRPr>
          </a:p>
        </p:txBody>
      </p:sp>
    </p:spTree>
    <p:extLst>
      <p:ext uri="{BB962C8B-B14F-4D97-AF65-F5344CB8AC3E}">
        <p14:creationId xmlns:p14="http://schemas.microsoft.com/office/powerpoint/2010/main" val="2235139856"/>
      </p:ext>
    </p:extLst>
  </p:cSld>
  <p:clrMapOvr>
    <a:masterClrMapping/>
  </p:clrMapOvr>
  <p:transition>
    <p:dissolv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5509" name="Rectangle 5"/>
          <p:cNvSpPr>
            <a:spLocks noChangeArrowheads="1"/>
          </p:cNvSpPr>
          <p:nvPr/>
        </p:nvSpPr>
        <p:spPr bwMode="auto">
          <a:xfrm>
            <a:off x="152400" y="5140325"/>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506" name="Rectangle 2"/>
          <p:cNvSpPr>
            <a:spLocks noChangeArrowheads="1"/>
          </p:cNvSpPr>
          <p:nvPr/>
        </p:nvSpPr>
        <p:spPr bwMode="auto">
          <a:xfrm>
            <a:off x="7162800" y="1524000"/>
            <a:ext cx="1371600" cy="68580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5507" name="Rectangle 3"/>
          <p:cNvSpPr>
            <a:spLocks noGrp="1"/>
          </p:cNvSpPr>
          <p:nvPr>
            <p:ph type="title"/>
          </p:nvPr>
        </p:nvSpPr>
        <p:spPr/>
        <p:txBody>
          <a:bodyPr/>
          <a:lstStyle/>
          <a:p>
            <a:r>
              <a:rPr lang="en-US" dirty="0" smtClean="0">
                <a:latin typeface="Calibri" panose="020F0502020204030204" pitchFamily="34" charset="0"/>
              </a:rPr>
              <a:t>How Fast are Things Perceived?</a:t>
            </a:r>
          </a:p>
        </p:txBody>
      </p:sp>
      <p:sp>
        <p:nvSpPr>
          <p:cNvPr id="2" name="Content Placeholder 1"/>
          <p:cNvSpPr>
            <a:spLocks noGrp="1"/>
          </p:cNvSpPr>
          <p:nvPr>
            <p:ph idx="1"/>
          </p:nvPr>
        </p:nvSpPr>
        <p:spPr/>
        <p:txBody>
          <a:bodyPr/>
          <a:lstStyle/>
          <a:p>
            <a:r>
              <a:rPr lang="en-US" dirty="0">
                <a:latin typeface="Calibri" panose="020F0502020204030204" pitchFamily="34" charset="0"/>
              </a:rPr>
              <a:t>But don’t have to be this strict, </a:t>
            </a:r>
            <a:r>
              <a:rPr lang="en-US" dirty="0" smtClean="0">
                <a:latin typeface="Calibri" panose="020F0502020204030204" pitchFamily="34" charset="0"/>
              </a:rPr>
              <a:t>for GUIs ~100ms </a:t>
            </a:r>
            <a:r>
              <a:rPr lang="en-US" dirty="0">
                <a:latin typeface="Calibri" panose="020F0502020204030204" pitchFamily="34" charset="0"/>
              </a:rPr>
              <a:t>seems like “instant response”</a:t>
            </a:r>
          </a:p>
          <a:p>
            <a:pPr lvl="1"/>
            <a:r>
              <a:rPr lang="en-US" dirty="0">
                <a:latin typeface="Calibri" panose="020F0502020204030204" pitchFamily="34" charset="0"/>
              </a:rPr>
              <a:t>Hard to tell response times below this apart</a:t>
            </a:r>
          </a:p>
          <a:p>
            <a:pPr lvl="1"/>
            <a:r>
              <a:rPr lang="en-US" dirty="0">
                <a:latin typeface="Calibri" panose="020F0502020204030204" pitchFamily="34" charset="0"/>
              </a:rPr>
              <a:t>Upper range of eye saccades </a:t>
            </a:r>
            <a:endParaRPr lang="en-US" dirty="0" smtClean="0">
              <a:latin typeface="Calibri" panose="020F0502020204030204" pitchFamily="34" charset="0"/>
            </a:endParaRPr>
          </a:p>
          <a:p>
            <a:pPr lvl="1"/>
            <a:r>
              <a:rPr lang="en-US" dirty="0">
                <a:latin typeface="Calibri" panose="020F0502020204030204" pitchFamily="34" charset="0"/>
              </a:rPr>
              <a:t>~100ms </a:t>
            </a:r>
            <a:r>
              <a:rPr lang="en-US" dirty="0" smtClean="0">
                <a:latin typeface="Calibri" panose="020F0502020204030204" pitchFamily="34" charset="0"/>
              </a:rPr>
              <a:t>typical human </a:t>
            </a:r>
            <a:r>
              <a:rPr lang="en-US" dirty="0">
                <a:latin typeface="Calibri" panose="020F0502020204030204" pitchFamily="34" charset="0"/>
              </a:rPr>
              <a:t>“cycle time” in Model Human Processor</a:t>
            </a:r>
          </a:p>
          <a:p>
            <a:r>
              <a:rPr lang="en-US" dirty="0" smtClean="0">
                <a:latin typeface="Calibri" panose="020F0502020204030204" pitchFamily="34" charset="0"/>
              </a:rPr>
              <a:t>So except </a:t>
            </a:r>
            <a:r>
              <a:rPr lang="en-US" dirty="0">
                <a:latin typeface="Calibri" panose="020F0502020204030204" pitchFamily="34" charset="0"/>
              </a:rPr>
              <a:t>for animation, most GUI responses don’t need to be faster than this</a:t>
            </a:r>
          </a:p>
          <a:p>
            <a:pPr lvl="1"/>
            <a:r>
              <a:rPr lang="en-US" dirty="0">
                <a:latin typeface="Calibri" panose="020F0502020204030204" pitchFamily="34" charset="0"/>
              </a:rPr>
              <a:t>Experiments suggest a little slower </a:t>
            </a:r>
            <a:r>
              <a:rPr lang="en-US" dirty="0" smtClean="0">
                <a:latin typeface="Calibri" panose="020F0502020204030204" pitchFamily="34" charset="0"/>
              </a:rPr>
              <a:t>still ok for some</a:t>
            </a:r>
            <a:endParaRPr lang="en-US" dirty="0">
              <a:latin typeface="Calibri" panose="020F0502020204030204" pitchFamily="34" charset="0"/>
            </a:endParaRPr>
          </a:p>
          <a:p>
            <a:pPr lvl="2"/>
            <a:r>
              <a:rPr lang="en-US" dirty="0">
                <a:solidFill>
                  <a:schemeClr val="tx1"/>
                </a:solidFill>
                <a:latin typeface="Calibri" panose="020F0502020204030204" pitchFamily="34" charset="0"/>
              </a:rPr>
              <a:t>Window dragging ~200ms </a:t>
            </a:r>
            <a:r>
              <a:rPr lang="en-US" dirty="0" smtClean="0">
                <a:solidFill>
                  <a:schemeClr val="tx1"/>
                </a:solidFill>
                <a:latin typeface="Calibri" panose="020F0502020204030204" pitchFamily="34" charset="0"/>
              </a:rPr>
              <a:t>acceptable</a:t>
            </a:r>
            <a:endParaRPr lang="en-US" dirty="0">
              <a:solidFill>
                <a:schemeClr val="tx1"/>
              </a:solidFill>
              <a:latin typeface="Calibri" panose="020F0502020204030204" pitchFamily="34" charset="0"/>
            </a:endParaRPr>
          </a:p>
          <a:p>
            <a:endParaRPr lang="en-US" dirty="0"/>
          </a:p>
        </p:txBody>
      </p:sp>
    </p:spTree>
    <p:extLst>
      <p:ext uri="{BB962C8B-B14F-4D97-AF65-F5344CB8AC3E}">
        <p14:creationId xmlns:p14="http://schemas.microsoft.com/office/powerpoint/2010/main" val="2003360674"/>
      </p:ext>
    </p:extLst>
  </p:cSld>
  <p:clrMapOvr>
    <a:masterClrMapping/>
  </p:clrMapOvr>
  <p:transition>
    <p:dissolv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6530" name="Rectangle 2"/>
          <p:cNvSpPr>
            <a:spLocks noChangeArrowheads="1"/>
          </p:cNvSpPr>
          <p:nvPr/>
        </p:nvSpPr>
        <p:spPr bwMode="auto">
          <a:xfrm>
            <a:off x="914400" y="1600200"/>
            <a:ext cx="2286000" cy="53340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6531" name="Rectangle 3"/>
          <p:cNvSpPr>
            <a:spLocks noGrp="1"/>
          </p:cNvSpPr>
          <p:nvPr>
            <p:ph type="title"/>
          </p:nvPr>
        </p:nvSpPr>
        <p:spPr/>
        <p:txBody>
          <a:bodyPr/>
          <a:lstStyle/>
          <a:p>
            <a:r>
              <a:rPr lang="en-US" dirty="0" smtClean="0">
                <a:latin typeface="Calibri" panose="020F0502020204030204" pitchFamily="34" charset="0"/>
              </a:rPr>
              <a:t>How Fast are Things Perceived?</a:t>
            </a:r>
          </a:p>
        </p:txBody>
      </p:sp>
      <p:sp>
        <p:nvSpPr>
          <p:cNvPr id="406532" name="Rectangle 4"/>
          <p:cNvSpPr>
            <a:spLocks noGrp="1"/>
          </p:cNvSpPr>
          <p:nvPr>
            <p:ph type="body" idx="1"/>
          </p:nvPr>
        </p:nvSpPr>
        <p:spPr/>
        <p:txBody>
          <a:bodyPr/>
          <a:lstStyle/>
          <a:p>
            <a:r>
              <a:rPr lang="en-US" dirty="0" smtClean="0">
                <a:latin typeface="Calibri" panose="020F0502020204030204" pitchFamily="34" charset="0"/>
              </a:rPr>
              <a:t>&lt; 1-2 seconds typically “good response time”</a:t>
            </a:r>
          </a:p>
          <a:p>
            <a:pPr lvl="1"/>
            <a:r>
              <a:rPr lang="en-US" dirty="0" smtClean="0">
                <a:latin typeface="Calibri" panose="020F0502020204030204" pitchFamily="34" charset="0"/>
              </a:rPr>
              <a:t>Similar times in conversational turn taking protocols</a:t>
            </a:r>
          </a:p>
          <a:p>
            <a:pPr lvl="1"/>
            <a:r>
              <a:rPr lang="en-US" dirty="0" smtClean="0">
                <a:latin typeface="Calibri" panose="020F0502020204030204" pitchFamily="34" charset="0"/>
              </a:rPr>
              <a:t>Longer delays ~5 sec have to say something to keep conversation alive</a:t>
            </a:r>
          </a:p>
        </p:txBody>
      </p:sp>
    </p:spTree>
    <p:extLst>
      <p:ext uri="{BB962C8B-B14F-4D97-AF65-F5344CB8AC3E}">
        <p14:creationId xmlns:p14="http://schemas.microsoft.com/office/powerpoint/2010/main" val="3997362249"/>
      </p:ext>
    </p:extLst>
  </p:cSld>
  <p:clrMapOvr>
    <a:masterClrMapping/>
  </p:clrMapOvr>
  <p:transition>
    <p:dissolv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7554" name="Rectangle 2"/>
          <p:cNvSpPr>
            <a:spLocks noChangeArrowheads="1"/>
          </p:cNvSpPr>
          <p:nvPr/>
        </p:nvSpPr>
        <p:spPr bwMode="auto">
          <a:xfrm>
            <a:off x="787400" y="1574800"/>
            <a:ext cx="1905000" cy="53340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7555" name="Rectangle 3"/>
          <p:cNvSpPr>
            <a:spLocks noGrp="1"/>
          </p:cNvSpPr>
          <p:nvPr>
            <p:ph type="title"/>
          </p:nvPr>
        </p:nvSpPr>
        <p:spPr/>
        <p:txBody>
          <a:bodyPr/>
          <a:lstStyle/>
          <a:p>
            <a:r>
              <a:rPr lang="en-US" dirty="0" smtClean="0">
                <a:latin typeface="Calibri" panose="020F0502020204030204" pitchFamily="34" charset="0"/>
              </a:rPr>
              <a:t>How Fast are Things Perceived?</a:t>
            </a:r>
          </a:p>
        </p:txBody>
      </p:sp>
      <p:sp>
        <p:nvSpPr>
          <p:cNvPr id="407556" name="Rectangle 4"/>
          <p:cNvSpPr>
            <a:spLocks noGrp="1"/>
          </p:cNvSpPr>
          <p:nvPr>
            <p:ph type="body" idx="1"/>
          </p:nvPr>
        </p:nvSpPr>
        <p:spPr>
          <a:xfrm>
            <a:off x="457200" y="1557338"/>
            <a:ext cx="8458200" cy="5300662"/>
          </a:xfrm>
        </p:spPr>
        <p:txBody>
          <a:bodyPr/>
          <a:lstStyle/>
          <a:p>
            <a:r>
              <a:rPr lang="en-US" dirty="0" smtClean="0">
                <a:latin typeface="Calibri" panose="020F0502020204030204" pitchFamily="34" charset="0"/>
              </a:rPr>
              <a:t>&gt; 10-15 sec typically bad response time</a:t>
            </a:r>
          </a:p>
          <a:p>
            <a:pPr lvl="1"/>
            <a:r>
              <a:rPr lang="en-US" dirty="0" smtClean="0">
                <a:latin typeface="Calibri" panose="020F0502020204030204" pitchFamily="34" charset="0"/>
              </a:rPr>
              <a:t>Short term memory decay effects</a:t>
            </a:r>
          </a:p>
          <a:p>
            <a:pPr lvl="1"/>
            <a:r>
              <a:rPr lang="en-US" dirty="0" smtClean="0">
                <a:latin typeface="Calibri" panose="020F0502020204030204" pitchFamily="34" charset="0"/>
              </a:rPr>
              <a:t>Need progress meters here for feedback</a:t>
            </a:r>
          </a:p>
          <a:p>
            <a:pPr lvl="1"/>
            <a:endParaRPr lang="en-US" dirty="0" smtClean="0">
              <a:latin typeface="Calibri" panose="020F0502020204030204" pitchFamily="34" charset="0"/>
            </a:endParaRPr>
          </a:p>
          <a:p>
            <a:pPr lvl="1"/>
            <a:endParaRPr lang="en-US" sz="4000" dirty="0" smtClean="0">
              <a:latin typeface="Calibri" panose="020F0502020204030204" pitchFamily="34" charset="0"/>
            </a:endParaRPr>
          </a:p>
          <a:p>
            <a:r>
              <a:rPr lang="en-US" dirty="0" smtClean="0">
                <a:latin typeface="Calibri" panose="020F0502020204030204" pitchFamily="34" charset="0"/>
              </a:rPr>
              <a:t>Web has trained us for slow response times</a:t>
            </a:r>
          </a:p>
          <a:p>
            <a:pPr lvl="1"/>
            <a:r>
              <a:rPr lang="en-US" dirty="0" smtClean="0">
                <a:latin typeface="Calibri" panose="020F0502020204030204" pitchFamily="34" charset="0"/>
              </a:rPr>
              <a:t>Though lots of times I forgot what I wanted to </a:t>
            </a:r>
            <a:br>
              <a:rPr lang="en-US" dirty="0" smtClean="0">
                <a:latin typeface="Calibri" panose="020F0502020204030204" pitchFamily="34" charset="0"/>
              </a:rPr>
            </a:br>
            <a:r>
              <a:rPr lang="en-US" dirty="0" smtClean="0">
                <a:latin typeface="Calibri" panose="020F0502020204030204" pitchFamily="34" charset="0"/>
              </a:rPr>
              <a:t>do by the time a page loaded</a:t>
            </a:r>
          </a:p>
        </p:txBody>
      </p:sp>
      <p:pic>
        <p:nvPicPr>
          <p:cNvPr id="407559" name="Picture 7" descr="progressbarF"/>
          <p:cNvPicPr>
            <a:picLocks noChangeAspect="1" noChangeArrowheads="1"/>
          </p:cNvPicPr>
          <p:nvPr/>
        </p:nvPicPr>
        <p:blipFill>
          <a:blip r:embed="rId2">
            <a:extLst>
              <a:ext uri="{28A0092B-C50C-407E-A947-70E740481C1C}">
                <a14:useLocalDpi xmlns:a14="http://schemas.microsoft.com/office/drawing/2010/main" val="0"/>
              </a:ext>
            </a:extLst>
          </a:blip>
          <a:srcRect l="3279" t="5881" r="4918" b="72488"/>
          <a:stretch>
            <a:fillRect/>
          </a:stretch>
        </p:blipFill>
        <p:spPr bwMode="auto">
          <a:xfrm>
            <a:off x="5381409" y="3206750"/>
            <a:ext cx="3457791" cy="908050"/>
          </a:xfrm>
          <a:prstGeom prst="rect">
            <a:avLst/>
          </a:prstGeom>
          <a:noFill/>
          <a:extLst>
            <a:ext uri="{909E8E84-426E-40DD-AFC4-6F175D3DCCD1}">
              <a14:hiddenFill xmlns:a14="http://schemas.microsoft.com/office/drawing/2010/main">
                <a:solidFill>
                  <a:srgbClr val="FFFFFF"/>
                </a:solidFill>
              </a14:hiddenFill>
            </a:ext>
          </a:extLst>
        </p:spPr>
      </p:pic>
      <p:pic>
        <p:nvPicPr>
          <p:cNvPr id="407560" name="Picture 8" descr="loadingAnimation_thumb"/>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06825" y="3009900"/>
            <a:ext cx="1279525" cy="1279525"/>
          </a:xfrm>
          <a:prstGeom prst="rect">
            <a:avLst/>
          </a:prstGeom>
          <a:noFill/>
          <a:extLst>
            <a:ext uri="{909E8E84-426E-40DD-AFC4-6F175D3DCCD1}">
              <a14:hiddenFill xmlns:a14="http://schemas.microsoft.com/office/drawing/2010/main">
                <a:solidFill>
                  <a:srgbClr val="FFFFFF"/>
                </a:solidFill>
              </a14:hiddenFill>
            </a:ext>
          </a:extLst>
        </p:spPr>
      </p:pic>
      <p:pic>
        <p:nvPicPr>
          <p:cNvPr id="407561" name="Picture 9"/>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209800" y="3009900"/>
            <a:ext cx="1276350" cy="1276350"/>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9525" algn="ctr">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57815947"/>
      </p:ext>
    </p:extLst>
  </p:cSld>
  <p:clrMapOvr>
    <a:masterClrMapping/>
  </p:clrMapOvr>
  <p:transition>
    <p:dissolv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8579" name="Rectangle 3"/>
          <p:cNvSpPr>
            <a:spLocks noChangeArrowheads="1"/>
          </p:cNvSpPr>
          <p:nvPr/>
        </p:nvSpPr>
        <p:spPr bwMode="auto">
          <a:xfrm>
            <a:off x="2133600" y="1295400"/>
            <a:ext cx="5791200" cy="3657600"/>
          </a:xfrm>
          <a:prstGeom prst="rect">
            <a:avLst/>
          </a:prstGeom>
          <a:solidFill>
            <a:srgbClr val="339966"/>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80" name="Oval 4"/>
          <p:cNvSpPr>
            <a:spLocks noChangeArrowheads="1"/>
          </p:cNvSpPr>
          <p:nvPr/>
        </p:nvSpPr>
        <p:spPr bwMode="auto">
          <a:xfrm>
            <a:off x="4495800" y="2895600"/>
            <a:ext cx="685800" cy="685800"/>
          </a:xfrm>
          <a:prstGeom prst="ellipse">
            <a:avLst/>
          </a:prstGeom>
          <a:solidFill>
            <a:schemeClr val="bg1">
              <a:lumMod val="95000"/>
            </a:schemeClr>
          </a:solidFill>
          <a:ln>
            <a:noFill/>
          </a:ln>
          <a:effectLst/>
          <a:extLst/>
        </p:spPr>
        <p:txBody>
          <a:bodyPr wrap="none" anchor="ctr"/>
          <a:lstStyle/>
          <a:p>
            <a:endParaRPr lang="en-US" sz="2400">
              <a:latin typeface="Times New Roman" pitchFamily="18" charset="0"/>
            </a:endParaRPr>
          </a:p>
        </p:txBody>
      </p:sp>
      <p:sp>
        <p:nvSpPr>
          <p:cNvPr id="408581" name="Oval 5"/>
          <p:cNvSpPr>
            <a:spLocks noChangeArrowheads="1"/>
          </p:cNvSpPr>
          <p:nvPr/>
        </p:nvSpPr>
        <p:spPr bwMode="auto">
          <a:xfrm>
            <a:off x="5943600" y="2286000"/>
            <a:ext cx="685800" cy="685800"/>
          </a:xfrm>
          <a:prstGeom prst="ellipse">
            <a:avLst/>
          </a:prstGeom>
          <a:solidFill>
            <a:srgbClr val="FF2121"/>
          </a:solidFill>
          <a:ln w="12700">
            <a:solidFill>
              <a:schemeClr val="hlink"/>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nchor="ctr"/>
          <a:lstStyle/>
          <a:p>
            <a:endParaRPr lang="en-US" sz="2400">
              <a:latin typeface="Times New Roman" pitchFamily="18" charset="0"/>
            </a:endParaRPr>
          </a:p>
        </p:txBody>
      </p:sp>
      <p:sp>
        <p:nvSpPr>
          <p:cNvPr id="408582" name="Rectangle 6"/>
          <p:cNvSpPr>
            <a:spLocks noChangeArrowheads="1"/>
          </p:cNvSpPr>
          <p:nvPr/>
        </p:nvSpPr>
        <p:spPr bwMode="auto">
          <a:xfrm rot="20460000">
            <a:off x="533400" y="3962400"/>
            <a:ext cx="3886200" cy="7620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08583" name="Rectangle 7"/>
          <p:cNvSpPr>
            <a:spLocks noGrp="1"/>
          </p:cNvSpPr>
          <p:nvPr>
            <p:ph type="body" sz="half" idx="2"/>
          </p:nvPr>
        </p:nvSpPr>
        <p:spPr>
          <a:xfrm>
            <a:off x="1060450" y="5137150"/>
            <a:ext cx="7835900" cy="730250"/>
          </a:xfrm>
          <a:no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indent="0">
              <a:lnSpc>
                <a:spcPct val="90000"/>
              </a:lnSpc>
              <a:buNone/>
            </a:pPr>
            <a:r>
              <a:rPr lang="en-US" dirty="0" smtClean="0">
                <a:latin typeface="Calibri" panose="020F0502020204030204" pitchFamily="34" charset="0"/>
              </a:rPr>
              <a:t>How soon must red ball move after cue ball collides with it?</a:t>
            </a:r>
          </a:p>
        </p:txBody>
      </p:sp>
      <p:sp>
        <p:nvSpPr>
          <p:cNvPr id="2" name="Title 1"/>
          <p:cNvSpPr>
            <a:spLocks noGrp="1"/>
          </p:cNvSpPr>
          <p:nvPr>
            <p:ph type="title"/>
          </p:nvPr>
        </p:nvSpPr>
        <p:spPr/>
        <p:txBody>
          <a:bodyPr/>
          <a:lstStyle/>
          <a:p>
            <a:r>
              <a:rPr lang="en-US" dirty="0">
                <a:latin typeface="Calibri" panose="020F0502020204030204" pitchFamily="34" charset="0"/>
              </a:rPr>
              <a:t>Perceptual Causality</a:t>
            </a:r>
            <a:endParaRPr lang="en-US" dirty="0"/>
          </a:p>
        </p:txBody>
      </p:sp>
    </p:spTree>
    <p:extLst>
      <p:ext uri="{BB962C8B-B14F-4D97-AF65-F5344CB8AC3E}">
        <p14:creationId xmlns:p14="http://schemas.microsoft.com/office/powerpoint/2010/main" val="825626865"/>
      </p:ext>
    </p:extLst>
  </p:cSld>
  <p:clrMapOvr>
    <a:masterClrMapping/>
  </p:clrMapOvr>
  <p:transition>
    <p:dissolve/>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0626" name="Rectangle 2"/>
          <p:cNvSpPr>
            <a:spLocks noGrp="1"/>
          </p:cNvSpPr>
          <p:nvPr>
            <p:ph type="title"/>
          </p:nvPr>
        </p:nvSpPr>
        <p:spPr/>
        <p:txBody>
          <a:bodyPr/>
          <a:lstStyle/>
          <a:p>
            <a:r>
              <a:rPr lang="en-US" dirty="0" smtClean="0">
                <a:latin typeface="Calibri" panose="020F0502020204030204" pitchFamily="34" charset="0"/>
              </a:rPr>
              <a:t>A Little About Response Times</a:t>
            </a:r>
          </a:p>
        </p:txBody>
      </p:sp>
      <p:sp>
        <p:nvSpPr>
          <p:cNvPr id="2" name="Content Placeholder 1"/>
          <p:cNvSpPr>
            <a:spLocks noGrp="1"/>
          </p:cNvSpPr>
          <p:nvPr>
            <p:ph idx="1"/>
          </p:nvPr>
        </p:nvSpPr>
        <p:spPr/>
        <p:txBody>
          <a:bodyPr/>
          <a:lstStyle/>
          <a:p>
            <a:r>
              <a:rPr lang="en-US" dirty="0">
                <a:latin typeface="Calibri" panose="020F0502020204030204" pitchFamily="34" charset="0"/>
              </a:rPr>
              <a:t>Good </a:t>
            </a:r>
            <a:r>
              <a:rPr lang="en-US" dirty="0" smtClean="0">
                <a:latin typeface="Calibri" panose="020F0502020204030204" pitchFamily="34" charset="0"/>
              </a:rPr>
              <a:t>vs </a:t>
            </a:r>
            <a:r>
              <a:rPr lang="en-US" dirty="0">
                <a:latin typeface="Calibri" panose="020F0502020204030204" pitchFamily="34" charset="0"/>
              </a:rPr>
              <a:t>bad response time depends on expectations </a:t>
            </a:r>
          </a:p>
          <a:p>
            <a:pPr lvl="1"/>
            <a:r>
              <a:rPr lang="en-US" dirty="0">
                <a:latin typeface="Calibri" panose="020F0502020204030204" pitchFamily="34" charset="0"/>
              </a:rPr>
              <a:t>If you can’t meet </a:t>
            </a:r>
            <a:r>
              <a:rPr lang="en-US" dirty="0" smtClean="0">
                <a:latin typeface="Calibri" panose="020F0502020204030204" pitchFamily="34" charset="0"/>
              </a:rPr>
              <a:t>goals</a:t>
            </a:r>
            <a:r>
              <a:rPr lang="en-US" dirty="0">
                <a:latin typeface="Calibri" panose="020F0502020204030204" pitchFamily="34" charset="0"/>
              </a:rPr>
              <a:t>, </a:t>
            </a:r>
            <a:r>
              <a:rPr lang="en-US" dirty="0" smtClean="0">
                <a:latin typeface="Calibri" panose="020F0502020204030204" pitchFamily="34" charset="0"/>
              </a:rPr>
              <a:t>manipulate </a:t>
            </a:r>
            <a:r>
              <a:rPr lang="en-US" dirty="0">
                <a:latin typeface="Calibri" panose="020F0502020204030204" pitchFamily="34" charset="0"/>
              </a:rPr>
              <a:t>user </a:t>
            </a:r>
            <a:r>
              <a:rPr lang="en-US" dirty="0" smtClean="0">
                <a:latin typeface="Calibri" panose="020F0502020204030204" pitchFamily="34" charset="0"/>
              </a:rPr>
              <a:t>expectations</a:t>
            </a:r>
            <a:endParaRPr lang="en-US" dirty="0">
              <a:latin typeface="Calibri" panose="020F0502020204030204" pitchFamily="34" charset="0"/>
            </a:endParaRPr>
          </a:p>
          <a:p>
            <a:pPr lvl="1"/>
            <a:r>
              <a:rPr lang="en-US" dirty="0" smtClean="0">
                <a:latin typeface="Calibri" panose="020F0502020204030204" pitchFamily="34" charset="0"/>
              </a:rPr>
              <a:t>Ex. “This </a:t>
            </a:r>
            <a:r>
              <a:rPr lang="en-US" dirty="0">
                <a:latin typeface="Calibri" panose="020F0502020204030204" pitchFamily="34" charset="0"/>
              </a:rPr>
              <a:t>will take 5 minutes to install”</a:t>
            </a:r>
          </a:p>
          <a:p>
            <a:pPr lvl="1"/>
            <a:r>
              <a:rPr lang="en-US" dirty="0" smtClean="0">
                <a:latin typeface="Calibri" panose="020F0502020204030204" pitchFamily="34" charset="0"/>
              </a:rPr>
              <a:t>Ex. Minimum </a:t>
            </a:r>
            <a:r>
              <a:rPr lang="en-US" dirty="0">
                <a:latin typeface="Calibri" panose="020F0502020204030204" pitchFamily="34" charset="0"/>
              </a:rPr>
              <a:t>hardware requirements</a:t>
            </a:r>
          </a:p>
          <a:p>
            <a:r>
              <a:rPr lang="en-US" dirty="0">
                <a:latin typeface="Calibri" panose="020F0502020204030204" pitchFamily="34" charset="0"/>
              </a:rPr>
              <a:t>Consistency and predictability of </a:t>
            </a:r>
            <a:r>
              <a:rPr lang="en-US" dirty="0" smtClean="0">
                <a:latin typeface="Calibri" panose="020F0502020204030204" pitchFamily="34" charset="0"/>
              </a:rPr>
              <a:t/>
            </a:r>
            <a:br>
              <a:rPr lang="en-US" dirty="0" smtClean="0">
                <a:latin typeface="Calibri" panose="020F0502020204030204" pitchFamily="34" charset="0"/>
              </a:rPr>
            </a:br>
            <a:r>
              <a:rPr lang="en-US" dirty="0" smtClean="0">
                <a:latin typeface="Calibri" panose="020F0502020204030204" pitchFamily="34" charset="0"/>
              </a:rPr>
              <a:t>response more </a:t>
            </a:r>
            <a:r>
              <a:rPr lang="en-US" dirty="0">
                <a:latin typeface="Calibri" panose="020F0502020204030204" pitchFamily="34" charset="0"/>
              </a:rPr>
              <a:t>important</a:t>
            </a:r>
          </a:p>
          <a:p>
            <a:pPr lvl="1"/>
            <a:r>
              <a:rPr lang="en-US" dirty="0" smtClean="0"/>
              <a:t>You want low standard deviation</a:t>
            </a:r>
            <a:endParaRPr lang="en-US" dirty="0"/>
          </a:p>
        </p:txBody>
      </p:sp>
      <p:pic>
        <p:nvPicPr>
          <p:cNvPr id="40962" name="Picture 2" descr="C:\Users\jasonh\Desktop\pui examples\setting-time-expectations.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829800" y="1600200"/>
            <a:ext cx="6030913" cy="3276600"/>
          </a:xfrm>
          <a:prstGeom prst="rect">
            <a:avLst/>
          </a:prstGeom>
          <a:noFill/>
          <a:extLst>
            <a:ext uri="{909E8E84-426E-40DD-AFC4-6F175D3DCCD1}">
              <a14:hiddenFill xmlns:a14="http://schemas.microsoft.com/office/drawing/2010/main">
                <a:solidFill>
                  <a:srgbClr val="FFFFFF"/>
                </a:solidFill>
              </a14:hiddenFill>
            </a:ext>
          </a:extLst>
        </p:spPr>
      </p:pic>
      <p:pic>
        <p:nvPicPr>
          <p:cNvPr id="44037" name="Picture 5"/>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486400" y="3890885"/>
            <a:ext cx="3657601" cy="24977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851438192"/>
      </p:ext>
    </p:extLst>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1650" name="Rectangle 2"/>
          <p:cNvSpPr>
            <a:spLocks noGrp="1"/>
          </p:cNvSpPr>
          <p:nvPr>
            <p:ph type="title"/>
          </p:nvPr>
        </p:nvSpPr>
        <p:spPr/>
        <p:txBody>
          <a:bodyPr/>
          <a:lstStyle/>
          <a:p>
            <a:r>
              <a:rPr lang="en-US" dirty="0" smtClean="0">
                <a:latin typeface="Calibri" panose="020F0502020204030204" pitchFamily="34" charset="0"/>
              </a:rPr>
              <a:t>About Response Times</a:t>
            </a:r>
          </a:p>
        </p:txBody>
      </p:sp>
      <p:sp>
        <p:nvSpPr>
          <p:cNvPr id="411651" name="Rectangle 3"/>
          <p:cNvSpPr>
            <a:spLocks noGrp="1"/>
          </p:cNvSpPr>
          <p:nvPr>
            <p:ph type="body" idx="1"/>
          </p:nvPr>
        </p:nvSpPr>
        <p:spPr>
          <a:xfrm>
            <a:off x="457200" y="1557338"/>
            <a:ext cx="8610600" cy="5072062"/>
          </a:xfrm>
        </p:spPr>
        <p:txBody>
          <a:bodyPr/>
          <a:lstStyle/>
          <a:p>
            <a:r>
              <a:rPr lang="en-US" dirty="0" smtClean="0">
                <a:latin typeface="Calibri" panose="020F0502020204030204" pitchFamily="34" charset="0"/>
              </a:rPr>
              <a:t>Caveat #</a:t>
            </a:r>
            <a:r>
              <a:rPr lang="en-US" dirty="0">
                <a:latin typeface="Calibri" panose="020F0502020204030204" pitchFamily="34" charset="0"/>
              </a:rPr>
              <a:t>1 </a:t>
            </a:r>
            <a:r>
              <a:rPr lang="en-US" dirty="0" smtClean="0">
                <a:latin typeface="Calibri" panose="020F0502020204030204" pitchFamily="34" charset="0"/>
              </a:rPr>
              <a:t>– Programmer </a:t>
            </a:r>
            <a:r>
              <a:rPr lang="en-US" dirty="0">
                <a:latin typeface="Calibri" panose="020F0502020204030204" pitchFamily="34" charset="0"/>
              </a:rPr>
              <a:t>intuitions often </a:t>
            </a:r>
            <a:r>
              <a:rPr lang="en-US" dirty="0" smtClean="0">
                <a:latin typeface="Calibri" panose="020F0502020204030204" pitchFamily="34" charset="0"/>
              </a:rPr>
              <a:t>wrong</a:t>
            </a:r>
          </a:p>
          <a:p>
            <a:pPr lvl="1"/>
            <a:r>
              <a:rPr lang="en-US" dirty="0" smtClean="0">
                <a:latin typeface="Calibri" panose="020F0502020204030204" pitchFamily="34" charset="0"/>
              </a:rPr>
              <a:t>Not always clear what is making app slow</a:t>
            </a:r>
          </a:p>
          <a:p>
            <a:pPr lvl="1"/>
            <a:r>
              <a:rPr lang="en-US" dirty="0" smtClean="0">
                <a:latin typeface="Calibri" panose="020F0502020204030204" pitchFamily="34" charset="0"/>
              </a:rPr>
              <a:t>“Premature optimization is the root of all evil </a:t>
            </a:r>
            <a:br>
              <a:rPr lang="en-US" dirty="0" smtClean="0">
                <a:latin typeface="Calibri" panose="020F0502020204030204" pitchFamily="34" charset="0"/>
              </a:rPr>
            </a:br>
            <a:r>
              <a:rPr lang="en-US" dirty="0" smtClean="0">
                <a:latin typeface="Calibri" panose="020F0502020204030204" pitchFamily="34" charset="0"/>
              </a:rPr>
              <a:t>(or at least most of it) in programming.” – Donald Knuth</a:t>
            </a:r>
          </a:p>
          <a:p>
            <a:r>
              <a:rPr lang="en-US" dirty="0" smtClean="0">
                <a:latin typeface="Calibri" panose="020F0502020204030204" pitchFamily="34" charset="0"/>
              </a:rPr>
              <a:t>Caveat #2 – Perceived response times important too</a:t>
            </a:r>
          </a:p>
          <a:p>
            <a:pPr lvl="1"/>
            <a:r>
              <a:rPr lang="en-US" dirty="0" smtClean="0">
                <a:latin typeface="Calibri" panose="020F0502020204030204" pitchFamily="34" charset="0"/>
              </a:rPr>
              <a:t>What tricks do elevators use?</a:t>
            </a:r>
          </a:p>
          <a:p>
            <a:pPr lvl="1"/>
            <a:r>
              <a:rPr lang="en-US" dirty="0" smtClean="0">
                <a:latin typeface="Calibri" panose="020F0502020204030204" pitchFamily="34" charset="0"/>
              </a:rPr>
              <a:t>What trick does iOS use when switching between apps?</a:t>
            </a:r>
          </a:p>
          <a:p>
            <a:pPr lvl="1"/>
            <a:r>
              <a:rPr lang="en-US" dirty="0" smtClean="0">
                <a:latin typeface="Calibri" panose="020F0502020204030204" pitchFamily="34" charset="0"/>
              </a:rPr>
              <a:t>Apple Newton trash</a:t>
            </a:r>
          </a:p>
          <a:p>
            <a:pPr lvl="1"/>
            <a:r>
              <a:rPr lang="en-US" dirty="0" smtClean="0">
                <a:latin typeface="Calibri" panose="020F0502020204030204" pitchFamily="34" charset="0"/>
              </a:rPr>
              <a:t>Amazon book purchase</a:t>
            </a:r>
          </a:p>
        </p:txBody>
      </p:sp>
    </p:spTree>
    <p:extLst>
      <p:ext uri="{BB962C8B-B14F-4D97-AF65-F5344CB8AC3E}">
        <p14:creationId xmlns:p14="http://schemas.microsoft.com/office/powerpoint/2010/main" val="2150476872"/>
      </p:ext>
    </p:extLst>
  </p:cSld>
  <p:clrMapOvr>
    <a:masterClrMapping/>
  </p:clrMapOvr>
  <p:transition>
    <p:dissolv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Apply to Web?</a:t>
            </a:r>
            <a:endParaRPr lang="en-US" dirty="0"/>
          </a:p>
        </p:txBody>
      </p:sp>
      <p:sp>
        <p:nvSpPr>
          <p:cNvPr id="3" name="Content Placeholder 2"/>
          <p:cNvSpPr>
            <a:spLocks noGrp="1"/>
          </p:cNvSpPr>
          <p:nvPr>
            <p:ph idx="1"/>
          </p:nvPr>
        </p:nvSpPr>
        <p:spPr/>
        <p:txBody>
          <a:bodyPr/>
          <a:lstStyle/>
          <a:p>
            <a:endParaRPr lang="en-US" dirty="0"/>
          </a:p>
        </p:txBody>
      </p:sp>
      <p:pic>
        <p:nvPicPr>
          <p:cNvPr id="4608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325" y="1066800"/>
            <a:ext cx="9020175" cy="578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539750" y="6248400"/>
            <a:ext cx="8528050" cy="533400"/>
          </a:xfrm>
          <a:prstGeom prst="rect">
            <a:avLst/>
          </a:prstGeom>
          <a:solidFill>
            <a:srgbClr val="FFFF66"/>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r>
              <a:rPr lang="en-US" sz="1600" dirty="0">
                <a:solidFill>
                  <a:schemeClr val="tx1"/>
                </a:solidFill>
              </a:rPr>
              <a:t>http://</a:t>
            </a:r>
            <a:r>
              <a:rPr lang="en-US" sz="1600" dirty="0" smtClean="0">
                <a:solidFill>
                  <a:schemeClr val="tx1"/>
                </a:solidFill>
              </a:rPr>
              <a:t>www.nytimes.com/2012/03/01/technology/impatient-web-users-flee-slow-loading-sites.html</a:t>
            </a:r>
            <a:endParaRPr lang="en-US" sz="1600" dirty="0">
              <a:solidFill>
                <a:schemeClr val="tx1"/>
              </a:solidFill>
            </a:endParaRPr>
          </a:p>
        </p:txBody>
      </p:sp>
    </p:spTree>
    <p:extLst>
      <p:ext uri="{BB962C8B-B14F-4D97-AF65-F5344CB8AC3E}">
        <p14:creationId xmlns:p14="http://schemas.microsoft.com/office/powerpoint/2010/main" val="2514300968"/>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p:cNvSpPr>
          <p:nvPr>
            <p:ph type="title"/>
          </p:nvPr>
        </p:nvSpPr>
        <p:spPr/>
        <p:txBody>
          <a:bodyPr/>
          <a:lstStyle/>
          <a:p>
            <a:r>
              <a:rPr lang="en-US" dirty="0" smtClean="0">
                <a:latin typeface="Calibri" panose="020F0502020204030204" pitchFamily="34" charset="0"/>
              </a:rPr>
              <a:t>What are Some Ways of Addressing Gulf of Evaluation and Execution?</a:t>
            </a:r>
          </a:p>
        </p:txBody>
      </p:sp>
      <p:sp>
        <p:nvSpPr>
          <p:cNvPr id="362500" name="Rectangle 4"/>
          <p:cNvSpPr>
            <a:spLocks noChangeArrowheads="1"/>
          </p:cNvSpPr>
          <p:nvPr/>
        </p:nvSpPr>
        <p:spPr bwMode="auto">
          <a:xfrm>
            <a:off x="304800" y="1600200"/>
            <a:ext cx="8458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nchor="ctr"/>
          <a:lstStyle/>
          <a:p>
            <a:pPr eaLnBrk="0" hangingPunct="0"/>
            <a:endParaRPr lang="en-US" sz="2400">
              <a:solidFill>
                <a:schemeClr val="bg2"/>
              </a:solidFill>
              <a:latin typeface="Times New Roman" pitchFamily="18" charset="0"/>
            </a:endParaRPr>
          </a:p>
        </p:txBody>
      </p:sp>
      <p:sp>
        <p:nvSpPr>
          <p:cNvPr id="2" name="Content Placeholder 1"/>
          <p:cNvSpPr>
            <a:spLocks noGrp="1"/>
          </p:cNvSpPr>
          <p:nvPr>
            <p:ph idx="1"/>
          </p:nvPr>
        </p:nvSpPr>
        <p:spPr/>
        <p:txBody>
          <a:bodyPr/>
          <a:lstStyle/>
          <a:p>
            <a:r>
              <a:rPr lang="en-US" dirty="0">
                <a:latin typeface="Calibri" panose="020F0502020204030204" pitchFamily="34" charset="0"/>
              </a:rPr>
              <a:t>Mental Models</a:t>
            </a:r>
          </a:p>
          <a:p>
            <a:r>
              <a:rPr lang="en-US" dirty="0">
                <a:latin typeface="Calibri" panose="020F0502020204030204" pitchFamily="34" charset="0"/>
              </a:rPr>
              <a:t>Affordances</a:t>
            </a:r>
          </a:p>
          <a:p>
            <a:r>
              <a:rPr lang="en-US" dirty="0">
                <a:latin typeface="Calibri" panose="020F0502020204030204" pitchFamily="34" charset="0"/>
              </a:rPr>
              <a:t>Feedback</a:t>
            </a:r>
          </a:p>
          <a:p>
            <a:r>
              <a:rPr lang="en-US" dirty="0">
                <a:latin typeface="Calibri" panose="020F0502020204030204" pitchFamily="34" charset="0"/>
              </a:rPr>
              <a:t>Mappings</a:t>
            </a:r>
          </a:p>
          <a:p>
            <a:r>
              <a:rPr lang="en-US" dirty="0" smtClean="0">
                <a:latin typeface="Calibri" panose="020F0502020204030204" pitchFamily="34" charset="0"/>
              </a:rPr>
              <a:t>Visual </a:t>
            </a:r>
            <a:r>
              <a:rPr lang="en-US" dirty="0">
                <a:latin typeface="Calibri" panose="020F0502020204030204" pitchFamily="34" charset="0"/>
              </a:rPr>
              <a:t>Grouping / Separation</a:t>
            </a:r>
          </a:p>
          <a:p>
            <a:r>
              <a:rPr lang="en-US" dirty="0" smtClean="0">
                <a:latin typeface="Calibri" panose="020F0502020204030204" pitchFamily="34" charset="0"/>
              </a:rPr>
              <a:t>Metaphor</a:t>
            </a:r>
            <a:endParaRPr lang="en-US" dirty="0">
              <a:latin typeface="Calibri" panose="020F0502020204030204" pitchFamily="34" charset="0"/>
            </a:endParaRPr>
          </a:p>
          <a:p>
            <a:endParaRPr lang="en-US" dirty="0">
              <a:latin typeface="Calibri" panose="020F0502020204030204" pitchFamily="34" charset="0"/>
            </a:endParaRPr>
          </a:p>
        </p:txBody>
      </p:sp>
      <p:sp>
        <p:nvSpPr>
          <p:cNvPr id="7" name="AutoShape 8"/>
          <p:cNvSpPr>
            <a:spLocks noChangeArrowheads="1"/>
          </p:cNvSpPr>
          <p:nvPr/>
        </p:nvSpPr>
        <p:spPr bwMode="auto">
          <a:xfrm flipV="1">
            <a:off x="6705600" y="3505200"/>
            <a:ext cx="1752600" cy="609600"/>
          </a:xfrm>
          <a:prstGeom prst="curvedDownArrow">
            <a:avLst>
              <a:gd name="adj1" fmla="val 57500"/>
              <a:gd name="adj2" fmla="val 115000"/>
              <a:gd name="adj3" fmla="val 33333"/>
            </a:avLst>
          </a:prstGeom>
          <a:solidFill>
            <a:srgbClr val="99CCFF"/>
          </a:solidFill>
          <a:ln w="9525">
            <a:solidFill>
              <a:schemeClr val="tx1"/>
            </a:solidFill>
            <a:miter lim="800000"/>
            <a:headEnd/>
            <a:tailEnd/>
          </a:ln>
        </p:spPr>
        <p:txBody>
          <a:bodyPr wrap="none" anchor="ctr"/>
          <a:lstStyle/>
          <a:p>
            <a:endParaRPr lang="en-US"/>
          </a:p>
        </p:txBody>
      </p:sp>
      <p:sp>
        <p:nvSpPr>
          <p:cNvPr id="8" name="Rectangle 5"/>
          <p:cNvSpPr>
            <a:spLocks noChangeArrowheads="1"/>
          </p:cNvSpPr>
          <p:nvPr/>
        </p:nvSpPr>
        <p:spPr bwMode="auto">
          <a:xfrm>
            <a:off x="6019800" y="224155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a:t>User</a:t>
            </a:r>
            <a:endParaRPr lang="en-US" sz="2400">
              <a:latin typeface="Times New Roman" pitchFamily="18" charset="0"/>
            </a:endParaRPr>
          </a:p>
        </p:txBody>
      </p:sp>
      <p:sp>
        <p:nvSpPr>
          <p:cNvPr id="9" name="Rectangle 6"/>
          <p:cNvSpPr>
            <a:spLocks noChangeArrowheads="1"/>
          </p:cNvSpPr>
          <p:nvPr/>
        </p:nvSpPr>
        <p:spPr bwMode="auto">
          <a:xfrm>
            <a:off x="7467600" y="224155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a:t>System</a:t>
            </a:r>
          </a:p>
        </p:txBody>
      </p:sp>
      <p:sp>
        <p:nvSpPr>
          <p:cNvPr id="10" name="AutoShape 7"/>
          <p:cNvSpPr>
            <a:spLocks noChangeArrowheads="1"/>
          </p:cNvSpPr>
          <p:nvPr/>
        </p:nvSpPr>
        <p:spPr bwMode="auto">
          <a:xfrm flipH="1">
            <a:off x="6629400" y="1631950"/>
            <a:ext cx="1752600" cy="609600"/>
          </a:xfrm>
          <a:prstGeom prst="curvedDownArrow">
            <a:avLst>
              <a:gd name="adj1" fmla="val 57500"/>
              <a:gd name="adj2" fmla="val 115000"/>
              <a:gd name="adj3" fmla="val 33333"/>
            </a:avLst>
          </a:prstGeom>
          <a:solidFill>
            <a:srgbClr val="99CCFF"/>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3950254669"/>
      </p:ext>
    </p:extLst>
  </p:cSld>
  <p:clrMapOvr>
    <a:masterClrMapping/>
  </p:clrMapOvr>
  <p:transition>
    <p:dissolve/>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Does This Apply to Web?</a:t>
            </a:r>
            <a:endParaRPr lang="en-US" dirty="0"/>
          </a:p>
        </p:txBody>
      </p:sp>
      <p:sp>
        <p:nvSpPr>
          <p:cNvPr id="3" name="Content Placeholder 2"/>
          <p:cNvSpPr>
            <a:spLocks noGrp="1"/>
          </p:cNvSpPr>
          <p:nvPr>
            <p:ph idx="1"/>
          </p:nvPr>
        </p:nvSpPr>
        <p:spPr>
          <a:xfrm>
            <a:off x="609600" y="1066800"/>
            <a:ext cx="8229600" cy="5257800"/>
          </a:xfrm>
        </p:spPr>
        <p:txBody>
          <a:bodyPr/>
          <a:lstStyle/>
          <a:p>
            <a:pPr marL="0" indent="0">
              <a:buNone/>
            </a:pPr>
            <a:r>
              <a:rPr lang="en-US" sz="2600" dirty="0"/>
              <a:t>People will visit a Web site less often if it is slower than a close competitor by more than 250 </a:t>
            </a:r>
            <a:r>
              <a:rPr lang="en-US" sz="2600" dirty="0" err="1" smtClean="0"/>
              <a:t>msec</a:t>
            </a:r>
            <a:endParaRPr lang="en-US" sz="2600" dirty="0" smtClean="0"/>
          </a:p>
          <a:p>
            <a:pPr marL="0" indent="0">
              <a:buNone/>
            </a:pPr>
            <a:r>
              <a:rPr lang="en-US" sz="2600" dirty="0"/>
              <a:t>“Two hundred fifty </a:t>
            </a:r>
            <a:r>
              <a:rPr lang="en-US" sz="2600" dirty="0" err="1" smtClean="0"/>
              <a:t>msec</a:t>
            </a:r>
            <a:r>
              <a:rPr lang="en-US" sz="2600" dirty="0" smtClean="0"/>
              <a:t>, </a:t>
            </a:r>
            <a:r>
              <a:rPr lang="en-US" sz="2600" dirty="0"/>
              <a:t>either slower or faster, is close to the magic number now for competitive advantage on the Web,” said Harry Shum, a computer scientist and speed specialist at </a:t>
            </a:r>
            <a:r>
              <a:rPr lang="en-US" sz="2600" dirty="0" smtClean="0"/>
              <a:t>Microsoft.</a:t>
            </a:r>
          </a:p>
          <a:p>
            <a:pPr marL="0" indent="0">
              <a:buNone/>
            </a:pPr>
            <a:r>
              <a:rPr lang="en-US" sz="2600" dirty="0"/>
              <a:t>On a mobile phone, a Web page takes a leisurely nine seconds to load, according to Google, which tracks a huge range of sites from the homes of large companies to the legions of one-person bloggers. Download times on personal computers average about six seconds worldwide, and about 3.5 seconds on average in the United States.</a:t>
            </a:r>
          </a:p>
        </p:txBody>
      </p:sp>
    </p:spTree>
    <p:extLst>
      <p:ext uri="{BB962C8B-B14F-4D97-AF65-F5344CB8AC3E}">
        <p14:creationId xmlns:p14="http://schemas.microsoft.com/office/powerpoint/2010/main" val="4002113823"/>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Analyzing Web Load Time</a:t>
            </a:r>
            <a:endParaRPr lang="en-US" dirty="0"/>
          </a:p>
        </p:txBody>
      </p:sp>
      <p:sp>
        <p:nvSpPr>
          <p:cNvPr id="3" name="Content Placeholder 2"/>
          <p:cNvSpPr>
            <a:spLocks noGrp="1"/>
          </p:cNvSpPr>
          <p:nvPr>
            <p:ph idx="1"/>
          </p:nvPr>
        </p:nvSpPr>
        <p:spPr/>
        <p:txBody>
          <a:bodyPr/>
          <a:lstStyle/>
          <a:p>
            <a:endParaRPr lang="en-US"/>
          </a:p>
        </p:txBody>
      </p:sp>
      <p:pic>
        <p:nvPicPr>
          <p:cNvPr id="4710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0" y="1371600"/>
            <a:ext cx="9017000" cy="54546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70266256"/>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92194" name="Picture 2" descr="The image “http://www.fotosearch.com/comp/IST/IST187/V3047064.jpg” cannot be displayed, because it contains errors."/>
          <p:cNvPicPr>
            <a:picLocks noChangeAspect="1" noChangeArrowheads="1"/>
          </p:cNvPicPr>
          <p:nvPr/>
        </p:nvPicPr>
        <p:blipFill rotWithShape="1">
          <a:blip r:embed="rId2">
            <a:extLst>
              <a:ext uri="{28A0092B-C50C-407E-A947-70E740481C1C}">
                <a14:useLocalDpi xmlns:a14="http://schemas.microsoft.com/office/drawing/2010/main" val="0"/>
              </a:ext>
            </a:extLst>
          </a:blip>
          <a:srcRect l="12637" r="12637"/>
          <a:stretch/>
        </p:blipFill>
        <p:spPr bwMode="auto">
          <a:xfrm>
            <a:off x="10668000" y="-381000"/>
            <a:ext cx="1714182" cy="2741613"/>
          </a:xfrm>
          <a:prstGeom prst="rect">
            <a:avLst/>
          </a:prstGeom>
          <a:noFill/>
          <a:extLst>
            <a:ext uri="{909E8E84-426E-40DD-AFC4-6F175D3DCCD1}">
              <a14:hiddenFill xmlns:a14="http://schemas.microsoft.com/office/drawing/2010/main">
                <a:solidFill>
                  <a:srgbClr val="FFFFFF"/>
                </a:solidFill>
              </a14:hiddenFill>
            </a:ext>
          </a:extLst>
        </p:spPr>
      </p:pic>
      <p:sp>
        <p:nvSpPr>
          <p:cNvPr id="392195" name="Rectangle 3"/>
          <p:cNvSpPr>
            <a:spLocks noGrp="1"/>
          </p:cNvSpPr>
          <p:nvPr>
            <p:ph type="title"/>
          </p:nvPr>
        </p:nvSpPr>
        <p:spPr/>
        <p:txBody>
          <a:bodyPr/>
          <a:lstStyle/>
          <a:p>
            <a:r>
              <a:rPr lang="en-US" dirty="0" err="1" smtClean="0">
                <a:latin typeface="Calibri" panose="020F0502020204030204" pitchFamily="34" charset="0"/>
              </a:rPr>
              <a:t>Feedforward</a:t>
            </a:r>
            <a:endParaRPr lang="en-US" dirty="0" smtClean="0">
              <a:latin typeface="Calibri" panose="020F0502020204030204" pitchFamily="34" charset="0"/>
            </a:endParaRPr>
          </a:p>
        </p:txBody>
      </p:sp>
      <p:sp>
        <p:nvSpPr>
          <p:cNvPr id="392196" name="Rectangle 4"/>
          <p:cNvSpPr>
            <a:spLocks noGrp="1"/>
          </p:cNvSpPr>
          <p:nvPr>
            <p:ph type="body" idx="1"/>
          </p:nvPr>
        </p:nvSpPr>
        <p:spPr>
          <a:xfrm>
            <a:off x="457200" y="1557338"/>
            <a:ext cx="8458200" cy="4995862"/>
          </a:xfrm>
        </p:spPr>
        <p:txBody>
          <a:bodyPr/>
          <a:lstStyle/>
          <a:p>
            <a:r>
              <a:rPr lang="en-US" dirty="0" smtClean="0">
                <a:latin typeface="Calibri" panose="020F0502020204030204" pitchFamily="34" charset="0"/>
              </a:rPr>
              <a:t>What will happen if you execute action</a:t>
            </a:r>
          </a:p>
          <a:p>
            <a:pPr lvl="1"/>
            <a:r>
              <a:rPr lang="en-US" dirty="0" smtClean="0">
                <a:latin typeface="Calibri" panose="020F0502020204030204" pitchFamily="34" charset="0"/>
              </a:rPr>
              <a:t>Ex. Web page </a:t>
            </a:r>
            <a:r>
              <a:rPr lang="en-US" dirty="0" err="1" smtClean="0">
                <a:latin typeface="Calibri" panose="020F0502020204030204" pitchFamily="34" charset="0"/>
              </a:rPr>
              <a:t>mouseover</a:t>
            </a:r>
            <a:endParaRPr lang="en-US" dirty="0" smtClean="0">
              <a:latin typeface="Calibri" panose="020F0502020204030204" pitchFamily="34" charset="0"/>
            </a:endParaRPr>
          </a:p>
          <a:p>
            <a:pPr lvl="1"/>
            <a:r>
              <a:rPr lang="en-US" dirty="0" smtClean="0">
                <a:latin typeface="Calibri" panose="020F0502020204030204" pitchFamily="34" charset="0"/>
              </a:rPr>
              <a:t>Ex. Word processing I-bar</a:t>
            </a:r>
          </a:p>
          <a:p>
            <a:pPr lvl="1"/>
            <a:r>
              <a:rPr lang="en-US" dirty="0" smtClean="0">
                <a:latin typeface="Calibri" panose="020F0502020204030204" pitchFamily="34" charset="0"/>
              </a:rPr>
              <a:t>Ex. Label on a button</a:t>
            </a:r>
          </a:p>
          <a:p>
            <a:pPr lvl="1"/>
            <a:r>
              <a:rPr lang="en-US" dirty="0" smtClean="0">
                <a:latin typeface="Calibri" panose="020F0502020204030204" pitchFamily="34" charset="0"/>
              </a:rPr>
              <a:t>Help people predict what will happen</a:t>
            </a:r>
            <a:endParaRPr lang="en-US" dirty="0">
              <a:latin typeface="Calibri" panose="020F0502020204030204" pitchFamily="34" charset="0"/>
            </a:endParaRPr>
          </a:p>
          <a:p>
            <a:r>
              <a:rPr lang="en-US" dirty="0">
                <a:latin typeface="Calibri" panose="020F0502020204030204" pitchFamily="34" charset="0"/>
              </a:rPr>
              <a:t>Need </a:t>
            </a:r>
            <a:r>
              <a:rPr lang="en-US" dirty="0" err="1">
                <a:latin typeface="Calibri" panose="020F0502020204030204" pitchFamily="34" charset="0"/>
              </a:rPr>
              <a:t>feedforward</a:t>
            </a:r>
            <a:r>
              <a:rPr lang="en-US" dirty="0">
                <a:latin typeface="Calibri" panose="020F0502020204030204" pitchFamily="34" charset="0"/>
              </a:rPr>
              <a:t> at all scales</a:t>
            </a:r>
          </a:p>
          <a:p>
            <a:pPr lvl="1"/>
            <a:r>
              <a:rPr lang="en-US" dirty="0" smtClean="0">
                <a:latin typeface="Calibri" panose="020F0502020204030204" pitchFamily="34" charset="0"/>
              </a:rPr>
              <a:t>GUI widgets will handle basic </a:t>
            </a:r>
            <a:r>
              <a:rPr lang="en-US" dirty="0" err="1" smtClean="0">
                <a:latin typeface="Calibri" panose="020F0502020204030204" pitchFamily="34" charset="0"/>
              </a:rPr>
              <a:t>feedforward</a:t>
            </a:r>
            <a:endParaRPr lang="en-US" dirty="0" smtClean="0">
              <a:latin typeface="Calibri" panose="020F0502020204030204" pitchFamily="34" charset="0"/>
            </a:endParaRPr>
          </a:p>
          <a:p>
            <a:pPr lvl="1"/>
            <a:r>
              <a:rPr lang="en-US" dirty="0" smtClean="0">
                <a:latin typeface="Calibri" panose="020F0502020204030204" pitchFamily="34" charset="0"/>
              </a:rPr>
              <a:t>Don’t forget </a:t>
            </a:r>
            <a:r>
              <a:rPr lang="en-US" dirty="0" err="1" smtClean="0">
                <a:latin typeface="Calibri" panose="020F0502020204030204" pitchFamily="34" charset="0"/>
              </a:rPr>
              <a:t>feedforward</a:t>
            </a:r>
            <a:r>
              <a:rPr lang="en-US" dirty="0" smtClean="0">
                <a:latin typeface="Calibri" panose="020F0502020204030204" pitchFamily="34" charset="0"/>
              </a:rPr>
              <a:t> for screens too</a:t>
            </a:r>
          </a:p>
          <a:p>
            <a:pPr lvl="2"/>
            <a:r>
              <a:rPr lang="en-US" dirty="0" smtClean="0">
                <a:solidFill>
                  <a:schemeClr val="tx1"/>
                </a:solidFill>
                <a:latin typeface="Calibri" panose="020F0502020204030204" pitchFamily="34" charset="0"/>
              </a:rPr>
              <a:t>Remember the “Start Recording” example?</a:t>
            </a:r>
          </a:p>
        </p:txBody>
      </p:sp>
      <p:pic>
        <p:nvPicPr>
          <p:cNvPr id="392197" name="Picture 5" descr="resizingwindow"/>
          <p:cNvPicPr>
            <a:picLocks noChangeAspect="1" noChangeArrowheads="1"/>
          </p:cNvPicPr>
          <p:nvPr/>
        </p:nvPicPr>
        <p:blipFill>
          <a:blip r:embed="rId3">
            <a:extLst>
              <a:ext uri="{28A0092B-C50C-407E-A947-70E740481C1C}">
                <a14:useLocalDpi xmlns:a14="http://schemas.microsoft.com/office/drawing/2010/main" val="0"/>
              </a:ext>
            </a:extLst>
          </a:blip>
          <a:srcRect l="61874" t="34494"/>
          <a:stretch>
            <a:fillRect/>
          </a:stretch>
        </p:blipFill>
        <p:spPr bwMode="auto">
          <a:xfrm>
            <a:off x="7151688" y="685800"/>
            <a:ext cx="1770885" cy="27432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2"/>
          <p:cNvPicPr>
            <a:picLocks noChangeAspect="1" noChangeArrowheads="1"/>
          </p:cNvPicPr>
          <p:nvPr/>
        </p:nvPicPr>
        <p:blipFill rotWithShape="1">
          <a:blip r:embed="rId4">
            <a:extLst>
              <a:ext uri="{28A0092B-C50C-407E-A947-70E740481C1C}">
                <a14:useLocalDpi xmlns:a14="http://schemas.microsoft.com/office/drawing/2010/main" val="0"/>
              </a:ext>
            </a:extLst>
          </a:blip>
          <a:srcRect l="685" t="14402" r="37001" b="37654"/>
          <a:stretch/>
        </p:blipFill>
        <p:spPr bwMode="auto">
          <a:xfrm>
            <a:off x="7158038" y="3562349"/>
            <a:ext cx="5379523" cy="25710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7"/>
          <p:cNvPicPr>
            <a:picLocks noChangeAspect="1" noChangeArrowheads="1"/>
          </p:cNvPicPr>
          <p:nvPr/>
        </p:nvPicPr>
        <p:blipFill rotWithShape="1">
          <a:blip r:embed="rId5">
            <a:clrChange>
              <a:clrFrom>
                <a:srgbClr val="FFF200"/>
              </a:clrFrom>
              <a:clrTo>
                <a:srgbClr val="FFF200">
                  <a:alpha val="0"/>
                </a:srgbClr>
              </a:clrTo>
            </a:clrChange>
            <a:extLst>
              <a:ext uri="{28A0092B-C50C-407E-A947-70E740481C1C}">
                <a14:useLocalDpi xmlns:a14="http://schemas.microsoft.com/office/drawing/2010/main" val="0"/>
              </a:ext>
            </a:extLst>
          </a:blip>
          <a:srcRect l="13442" t="5691" r="11117" b="7751"/>
          <a:stretch/>
        </p:blipFill>
        <p:spPr bwMode="auto">
          <a:xfrm>
            <a:off x="8087261" y="4724400"/>
            <a:ext cx="564078" cy="64720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0350815"/>
      </p:ext>
    </p:extLst>
  </p:cSld>
  <p:clrMapOvr>
    <a:masterClrMapping/>
  </p:clrMapOvr>
  <p:transition>
    <p:dissolv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3218" name="Rectangle 2"/>
          <p:cNvSpPr>
            <a:spLocks noGrp="1"/>
          </p:cNvSpPr>
          <p:nvPr>
            <p:ph type="title"/>
          </p:nvPr>
        </p:nvSpPr>
        <p:spPr/>
        <p:txBody>
          <a:bodyPr/>
          <a:lstStyle/>
          <a:p>
            <a:r>
              <a:rPr lang="en-US" dirty="0" smtClean="0">
                <a:latin typeface="Calibri" panose="020F0502020204030204" pitchFamily="34" charset="0"/>
              </a:rPr>
              <a:t>Performance Properties of People</a:t>
            </a:r>
          </a:p>
        </p:txBody>
      </p:sp>
      <p:sp>
        <p:nvSpPr>
          <p:cNvPr id="393219" name="Rectangle 3"/>
          <p:cNvSpPr>
            <a:spLocks noGrp="1"/>
          </p:cNvSpPr>
          <p:nvPr>
            <p:ph type="body" idx="1"/>
          </p:nvPr>
        </p:nvSpPr>
        <p:spPr/>
        <p:txBody>
          <a:bodyPr/>
          <a:lstStyle/>
          <a:p>
            <a:r>
              <a:rPr lang="en-US" dirty="0" smtClean="0">
                <a:latin typeface="Calibri" panose="020F0502020204030204" pitchFamily="34" charset="0"/>
              </a:rPr>
              <a:t>Feedback depends on properties of people</a:t>
            </a:r>
          </a:p>
          <a:p>
            <a:endParaRPr lang="en-US" dirty="0" smtClean="0">
              <a:latin typeface="Calibri" panose="020F0502020204030204" pitchFamily="34" charset="0"/>
            </a:endParaRPr>
          </a:p>
          <a:p>
            <a:r>
              <a:rPr lang="en-US" dirty="0" smtClean="0">
                <a:latin typeface="Calibri" panose="020F0502020204030204" pitchFamily="34" charset="0"/>
              </a:rPr>
              <a:t>How much can people remember?</a:t>
            </a:r>
          </a:p>
          <a:p>
            <a:r>
              <a:rPr lang="en-US" dirty="0" smtClean="0">
                <a:latin typeface="Calibri" panose="020F0502020204030204" pitchFamily="34" charset="0"/>
              </a:rPr>
              <a:t>How fast are things perceived?</a:t>
            </a:r>
          </a:p>
          <a:p>
            <a:endParaRPr lang="en-US" dirty="0" smtClean="0">
              <a:latin typeface="Calibri" panose="020F0502020204030204" pitchFamily="34" charset="0"/>
            </a:endParaRPr>
          </a:p>
        </p:txBody>
      </p:sp>
    </p:spTree>
    <p:extLst>
      <p:ext uri="{BB962C8B-B14F-4D97-AF65-F5344CB8AC3E}">
        <p14:creationId xmlns:p14="http://schemas.microsoft.com/office/powerpoint/2010/main" val="4227935647"/>
      </p:ext>
    </p:extLst>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4242" name="Rectangle 2"/>
          <p:cNvSpPr>
            <a:spLocks noGrp="1"/>
          </p:cNvSpPr>
          <p:nvPr>
            <p:ph type="title"/>
          </p:nvPr>
        </p:nvSpPr>
        <p:spPr/>
        <p:txBody>
          <a:bodyPr/>
          <a:lstStyle/>
          <a:p>
            <a:r>
              <a:rPr lang="en-US" dirty="0" smtClean="0">
                <a:latin typeface="Calibri" panose="020F0502020204030204" pitchFamily="34" charset="0"/>
              </a:rPr>
              <a:t>How Much Can a Person Remember?</a:t>
            </a:r>
          </a:p>
        </p:txBody>
      </p:sp>
      <p:sp>
        <p:nvSpPr>
          <p:cNvPr id="394243" name="Rectangle 3"/>
          <p:cNvSpPr>
            <a:spLocks noGrp="1"/>
          </p:cNvSpPr>
          <p:nvPr>
            <p:ph type="body" idx="1"/>
          </p:nvPr>
        </p:nvSpPr>
        <p:spPr/>
        <p:txBody>
          <a:bodyPr/>
          <a:lstStyle/>
          <a:p>
            <a:r>
              <a:rPr lang="en-US" dirty="0" smtClean="0">
                <a:latin typeface="Calibri" panose="020F0502020204030204" pitchFamily="34" charset="0"/>
              </a:rPr>
              <a:t>Short term (working) memory</a:t>
            </a:r>
          </a:p>
          <a:p>
            <a:pPr lvl="1"/>
            <a:r>
              <a:rPr lang="en-US" dirty="0" smtClean="0">
                <a:latin typeface="Calibri" panose="020F0502020204030204" pitchFamily="34" charset="0"/>
              </a:rPr>
              <a:t>Small capacity (7 ± 2 “chunks”)</a:t>
            </a:r>
          </a:p>
          <a:p>
            <a:pPr lvl="2"/>
            <a:r>
              <a:rPr lang="en-US" sz="2600" dirty="0" smtClean="0">
                <a:solidFill>
                  <a:schemeClr val="tx1"/>
                </a:solidFill>
                <a:latin typeface="Calibri" panose="020F0502020204030204" pitchFamily="34" charset="0"/>
              </a:rPr>
              <a:t>2461827176 vs (412) 268-1776</a:t>
            </a:r>
          </a:p>
          <a:p>
            <a:pPr lvl="2"/>
            <a:r>
              <a:rPr lang="en-US" sz="2600" dirty="0" smtClean="0">
                <a:solidFill>
                  <a:schemeClr val="tx1"/>
                </a:solidFill>
                <a:latin typeface="Calibri" panose="020F0502020204030204" pitchFamily="34" charset="0"/>
              </a:rPr>
              <a:t>YBEAMBIMGC vs EBAY IBM GMC</a:t>
            </a:r>
          </a:p>
          <a:p>
            <a:pPr lvl="1"/>
            <a:r>
              <a:rPr lang="en-US" dirty="0" smtClean="0">
                <a:latin typeface="Calibri" panose="020F0502020204030204" pitchFamily="34" charset="0"/>
              </a:rPr>
              <a:t>Rapid access &amp; decay</a:t>
            </a:r>
          </a:p>
          <a:p>
            <a:pPr lvl="1"/>
            <a:r>
              <a:rPr lang="en-US" dirty="0" smtClean="0">
                <a:latin typeface="Calibri" panose="020F0502020204030204" pitchFamily="34" charset="0"/>
              </a:rPr>
              <a:t>Note: recent work suggests lower number</a:t>
            </a:r>
            <a:endParaRPr lang="en-US" dirty="0" smtClean="0">
              <a:latin typeface="Calibri" panose="020F0502020204030204" pitchFamily="34" charset="0"/>
              <a:sym typeface="Symbol" pitchFamily="18" charset="2"/>
            </a:endParaRPr>
          </a:p>
          <a:p>
            <a:r>
              <a:rPr lang="en-US" dirty="0" smtClean="0">
                <a:latin typeface="Calibri" panose="020F0502020204030204" pitchFamily="34" charset="0"/>
              </a:rPr>
              <a:t>Long-term memory</a:t>
            </a:r>
          </a:p>
          <a:p>
            <a:pPr lvl="1"/>
            <a:r>
              <a:rPr lang="en-US" dirty="0" smtClean="0">
                <a:latin typeface="Calibri" panose="020F0502020204030204" pitchFamily="34" charset="0"/>
              </a:rPr>
              <a:t>Huge, but slower access time</a:t>
            </a:r>
          </a:p>
          <a:p>
            <a:pPr lvl="1"/>
            <a:r>
              <a:rPr lang="en-US" dirty="0" smtClean="0">
                <a:latin typeface="Calibri" panose="020F0502020204030204" pitchFamily="34" charset="0"/>
              </a:rPr>
              <a:t>Requires effort and may not always work on cue</a:t>
            </a:r>
          </a:p>
        </p:txBody>
      </p:sp>
      <p:sp>
        <p:nvSpPr>
          <p:cNvPr id="394244" name="Rectangle 4"/>
          <p:cNvSpPr>
            <a:spLocks noChangeArrowheads="1"/>
          </p:cNvSpPr>
          <p:nvPr/>
        </p:nvSpPr>
        <p:spPr bwMode="auto">
          <a:xfrm>
            <a:off x="3581400" y="2613660"/>
            <a:ext cx="2895600" cy="457200"/>
          </a:xfrm>
          <a:prstGeom prst="rect">
            <a:avLst/>
          </a:prstGeom>
          <a:solidFill>
            <a:srgbClr val="DED9B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4245" name="Rectangle 5"/>
          <p:cNvSpPr>
            <a:spLocks noChangeArrowheads="1"/>
          </p:cNvSpPr>
          <p:nvPr/>
        </p:nvSpPr>
        <p:spPr bwMode="auto">
          <a:xfrm>
            <a:off x="3810000" y="3124200"/>
            <a:ext cx="2895600" cy="457200"/>
          </a:xfrm>
          <a:prstGeom prst="rect">
            <a:avLst/>
          </a:prstGeom>
          <a:solidFill>
            <a:srgbClr val="DED9B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804700423"/>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grpId="0" nodeType="clickEffect">
                                  <p:stCondLst>
                                    <p:cond delay="0"/>
                                  </p:stCondLst>
                                  <p:childTnLst>
                                    <p:animEffect transition="out" filter="dissolve">
                                      <p:cBhvr>
                                        <p:cTn id="6" dur="500"/>
                                        <p:tgtEl>
                                          <p:spTgt spid="394244"/>
                                        </p:tgtEl>
                                      </p:cBhvr>
                                    </p:animEffect>
                                    <p:set>
                                      <p:cBhvr>
                                        <p:cTn id="7" dur="1" fill="hold">
                                          <p:stCondLst>
                                            <p:cond delay="499"/>
                                          </p:stCondLst>
                                        </p:cTn>
                                        <p:tgtEl>
                                          <p:spTgt spid="394244"/>
                                        </p:tgtEl>
                                        <p:attrNameLst>
                                          <p:attrName>style.visibility</p:attrName>
                                        </p:attrNameLst>
                                      </p:cBhvr>
                                      <p:to>
                                        <p:strVal val="hidden"/>
                                      </p:to>
                                    </p:se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xit" presetSubtype="0" fill="hold" grpId="0" nodeType="clickEffect">
                                  <p:stCondLst>
                                    <p:cond delay="0"/>
                                  </p:stCondLst>
                                  <p:childTnLst>
                                    <p:animEffect transition="out" filter="dissolve">
                                      <p:cBhvr>
                                        <p:cTn id="11" dur="500"/>
                                        <p:tgtEl>
                                          <p:spTgt spid="394245"/>
                                        </p:tgtEl>
                                      </p:cBhvr>
                                    </p:animEffect>
                                    <p:set>
                                      <p:cBhvr>
                                        <p:cTn id="12" dur="1" fill="hold">
                                          <p:stCondLst>
                                            <p:cond delay="499"/>
                                          </p:stCondLst>
                                        </p:cTn>
                                        <p:tgtEl>
                                          <p:spTgt spid="39424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4244" grpId="0" animBg="1"/>
      <p:bldP spid="394245"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915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11496280" cy="6934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Rectangle 4"/>
          <p:cNvSpPr/>
          <p:nvPr/>
        </p:nvSpPr>
        <p:spPr>
          <a:xfrm>
            <a:off x="3657600" y="4191000"/>
            <a:ext cx="5410200" cy="2590800"/>
          </a:xfrm>
          <a:prstGeom prst="rect">
            <a:avLst/>
          </a:prstGeom>
          <a:solidFill>
            <a:srgbClr val="FFFF66"/>
          </a:solidFill>
          <a:ln>
            <a:solidFill>
              <a:schemeClr val="bg1">
                <a:lumMod val="50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457200" indent="-457200">
              <a:buFont typeface="Arial" panose="020B0604020202020204" pitchFamily="34" charset="0"/>
              <a:buChar char="•"/>
            </a:pPr>
            <a:r>
              <a:rPr lang="en-US" sz="2800" dirty="0" smtClean="0">
                <a:solidFill>
                  <a:schemeClr val="tx1"/>
                </a:solidFill>
              </a:rPr>
              <a:t>Note how menus are chunked</a:t>
            </a:r>
          </a:p>
          <a:p>
            <a:pPr marL="914400" lvl="1" indent="-457200">
              <a:buFont typeface="Arial" panose="020B0604020202020204" pitchFamily="34" charset="0"/>
              <a:buChar char="•"/>
            </a:pPr>
            <a:r>
              <a:rPr lang="en-US" sz="2800" dirty="0" smtClean="0">
                <a:solidFill>
                  <a:schemeClr val="tx1"/>
                </a:solidFill>
              </a:rPr>
              <a:t>Similar items clustered</a:t>
            </a:r>
          </a:p>
          <a:p>
            <a:pPr marL="914400" lvl="1" indent="-457200">
              <a:buFont typeface="Arial" panose="020B0604020202020204" pitchFamily="34" charset="0"/>
              <a:buChar char="•"/>
            </a:pPr>
            <a:r>
              <a:rPr lang="en-US" sz="2800" dirty="0" smtClean="0">
                <a:solidFill>
                  <a:schemeClr val="tx1"/>
                </a:solidFill>
              </a:rPr>
              <a:t>Also note number of items in each chunk</a:t>
            </a:r>
          </a:p>
          <a:p>
            <a:pPr marL="457200" indent="-457200">
              <a:buFont typeface="Arial" panose="020B0604020202020204" pitchFamily="34" charset="0"/>
              <a:buChar char="•"/>
            </a:pPr>
            <a:r>
              <a:rPr lang="en-US" sz="2800" dirty="0" smtClean="0">
                <a:solidFill>
                  <a:schemeClr val="tx1"/>
                </a:solidFill>
              </a:rPr>
              <a:t>(Also note the use of keyboard shortcuts and the ellipses …)</a:t>
            </a:r>
          </a:p>
        </p:txBody>
      </p:sp>
    </p:spTree>
    <p:extLst>
      <p:ext uri="{BB962C8B-B14F-4D97-AF65-F5344CB8AC3E}">
        <p14:creationId xmlns:p14="http://schemas.microsoft.com/office/powerpoint/2010/main" val="2608329447"/>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Notice Chunking of the Ribbon UI</a:t>
            </a:r>
            <a:endParaRPr lang="en-US" dirty="0"/>
          </a:p>
        </p:txBody>
      </p:sp>
      <p:pic>
        <p:nvPicPr>
          <p:cNvPr id="5017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05156"/>
            <a:ext cx="9144000" cy="9808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7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542121"/>
            <a:ext cx="9144000" cy="963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4980521"/>
            <a:ext cx="9144000" cy="963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018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3759200"/>
            <a:ext cx="9143076" cy="965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39078738"/>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5267" name="Rectangle 3"/>
          <p:cNvSpPr>
            <a:spLocks noGrp="1"/>
          </p:cNvSpPr>
          <p:nvPr>
            <p:ph type="body" idx="1"/>
          </p:nvPr>
        </p:nvSpPr>
        <p:spPr/>
        <p:txBody>
          <a:bodyPr/>
          <a:lstStyle/>
          <a:p>
            <a:r>
              <a:rPr lang="en-US" dirty="0" smtClean="0">
                <a:latin typeface="Calibri" panose="020F0502020204030204" pitchFamily="34" charset="0"/>
              </a:rPr>
              <a:t>Need a </a:t>
            </a:r>
            <a:r>
              <a:rPr lang="en-US" strike="sngStrike" dirty="0" smtClean="0">
                <a:latin typeface="Calibri" panose="020F0502020204030204" pitchFamily="34" charset="0"/>
              </a:rPr>
              <a:t>victim</a:t>
            </a:r>
            <a:r>
              <a:rPr lang="en-US" dirty="0" smtClean="0">
                <a:latin typeface="Calibri" panose="020F0502020204030204" pitchFamily="34" charset="0"/>
              </a:rPr>
              <a:t> volunteer</a:t>
            </a:r>
          </a:p>
          <a:p>
            <a:r>
              <a:rPr lang="en-US" dirty="0" smtClean="0">
                <a:latin typeface="Calibri" panose="020F0502020204030204" pitchFamily="34" charset="0"/>
              </a:rPr>
              <a:t>Start saying the </a:t>
            </a:r>
            <a:r>
              <a:rPr lang="en-US" b="1" dirty="0" smtClean="0">
                <a:latin typeface="Calibri" panose="020F0502020204030204" pitchFamily="34" charset="0"/>
              </a:rPr>
              <a:t>color</a:t>
            </a:r>
            <a:r>
              <a:rPr lang="en-US" dirty="0" smtClean="0">
                <a:latin typeface="Calibri" panose="020F0502020204030204" pitchFamily="34" charset="0"/>
              </a:rPr>
              <a:t> you see in list of words</a:t>
            </a:r>
          </a:p>
          <a:p>
            <a:pPr lvl="1"/>
            <a:r>
              <a:rPr lang="en-US" dirty="0" smtClean="0">
                <a:latin typeface="Calibri" panose="020F0502020204030204" pitchFamily="34" charset="0"/>
              </a:rPr>
              <a:t>When slide comes up</a:t>
            </a:r>
          </a:p>
          <a:p>
            <a:pPr lvl="1"/>
            <a:r>
              <a:rPr lang="en-US" dirty="0" smtClean="0">
                <a:latin typeface="Calibri" panose="020F0502020204030204" pitchFamily="34" charset="0"/>
              </a:rPr>
              <a:t>As fast as you can</a:t>
            </a:r>
          </a:p>
          <a:p>
            <a:r>
              <a:rPr lang="en-US" dirty="0" smtClean="0">
                <a:latin typeface="Calibri" panose="020F0502020204030204" pitchFamily="34" charset="0"/>
              </a:rPr>
              <a:t>Say “done” when finished</a:t>
            </a:r>
          </a:p>
          <a:p>
            <a:r>
              <a:rPr lang="en-US" dirty="0" smtClean="0">
                <a:latin typeface="Calibri" panose="020F0502020204030204" pitchFamily="34" charset="0"/>
              </a:rPr>
              <a:t>Everyone else time it…</a:t>
            </a:r>
          </a:p>
          <a:p>
            <a:r>
              <a:rPr lang="en-US" dirty="0" smtClean="0">
                <a:latin typeface="Calibri" panose="020F0502020204030204" pitchFamily="34" charset="0"/>
              </a:rPr>
              <a:t>Will do this twice</a:t>
            </a:r>
          </a:p>
        </p:txBody>
      </p:sp>
      <p:sp>
        <p:nvSpPr>
          <p:cNvPr id="395268" name="AutoShape 4"/>
          <p:cNvSpPr>
            <a:spLocks noChangeArrowheads="1"/>
          </p:cNvSpPr>
          <p:nvPr/>
        </p:nvSpPr>
        <p:spPr bwMode="auto">
          <a:xfrm>
            <a:off x="5257800" y="5165725"/>
            <a:ext cx="762000" cy="457200"/>
          </a:xfrm>
          <a:prstGeom prst="right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69" name="Text Box 5"/>
          <p:cNvSpPr txBox="1">
            <a:spLocks noChangeArrowheads="1"/>
          </p:cNvSpPr>
          <p:nvPr/>
        </p:nvSpPr>
        <p:spPr bwMode="auto">
          <a:xfrm>
            <a:off x="6232525" y="5078413"/>
            <a:ext cx="2954337"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800" b="1"/>
              <a:t>You say “Black”</a:t>
            </a:r>
          </a:p>
        </p:txBody>
      </p:sp>
      <p:sp>
        <p:nvSpPr>
          <p:cNvPr id="395270" name="Text Box 6"/>
          <p:cNvSpPr txBox="1">
            <a:spLocks noChangeArrowheads="1"/>
          </p:cNvSpPr>
          <p:nvPr/>
        </p:nvSpPr>
        <p:spPr bwMode="auto">
          <a:xfrm>
            <a:off x="3744912" y="5013325"/>
            <a:ext cx="1284288"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4000"/>
              <a:t>Alice</a:t>
            </a:r>
          </a:p>
        </p:txBody>
      </p:sp>
      <p:sp>
        <p:nvSpPr>
          <p:cNvPr id="395271" name="AutoShape 7"/>
          <p:cNvSpPr>
            <a:spLocks noChangeArrowheads="1"/>
          </p:cNvSpPr>
          <p:nvPr/>
        </p:nvSpPr>
        <p:spPr bwMode="auto">
          <a:xfrm>
            <a:off x="5246687" y="5851525"/>
            <a:ext cx="762000" cy="457200"/>
          </a:xfrm>
          <a:prstGeom prst="rightArrow">
            <a:avLst>
              <a:gd name="adj1" fmla="val 50000"/>
              <a:gd name="adj2" fmla="val 4166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95272" name="Text Box 8"/>
          <p:cNvSpPr txBox="1">
            <a:spLocks noChangeArrowheads="1"/>
          </p:cNvSpPr>
          <p:nvPr/>
        </p:nvSpPr>
        <p:spPr bwMode="auto">
          <a:xfrm>
            <a:off x="6221412" y="5764213"/>
            <a:ext cx="2774950" cy="5191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2800" b="1"/>
              <a:t>You say “Blue”</a:t>
            </a:r>
          </a:p>
        </p:txBody>
      </p:sp>
      <p:sp>
        <p:nvSpPr>
          <p:cNvPr id="395273" name="Text Box 9"/>
          <p:cNvSpPr txBox="1">
            <a:spLocks noChangeArrowheads="1"/>
          </p:cNvSpPr>
          <p:nvPr/>
        </p:nvSpPr>
        <p:spPr bwMode="auto">
          <a:xfrm>
            <a:off x="3733800" y="5699125"/>
            <a:ext cx="1087437" cy="701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a:r>
              <a:rPr lang="en-US" sz="4000">
                <a:solidFill>
                  <a:srgbClr val="0000FF"/>
                </a:solidFill>
              </a:rPr>
              <a:t>Bob</a:t>
            </a:r>
          </a:p>
        </p:txBody>
      </p:sp>
      <p:sp>
        <p:nvSpPr>
          <p:cNvPr id="2" name="Title 1"/>
          <p:cNvSpPr>
            <a:spLocks noGrp="1"/>
          </p:cNvSpPr>
          <p:nvPr>
            <p:ph type="title"/>
          </p:nvPr>
        </p:nvSpPr>
        <p:spPr/>
        <p:txBody>
          <a:bodyPr/>
          <a:lstStyle/>
          <a:p>
            <a:r>
              <a:rPr lang="en-US" dirty="0">
                <a:latin typeface="Calibri" panose="020F0502020204030204" pitchFamily="34" charset="0"/>
              </a:rPr>
              <a:t>Simple Experiment</a:t>
            </a:r>
            <a:endParaRPr lang="en-US" dirty="0"/>
          </a:p>
        </p:txBody>
      </p:sp>
    </p:spTree>
    <p:extLst>
      <p:ext uri="{BB962C8B-B14F-4D97-AF65-F5344CB8AC3E}">
        <p14:creationId xmlns:p14="http://schemas.microsoft.com/office/powerpoint/2010/main" val="295036736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7314" name="Rectangle 2"/>
          <p:cNvSpPr>
            <a:spLocks noGrp="1"/>
          </p:cNvSpPr>
          <p:nvPr>
            <p:ph type="body" idx="1"/>
          </p:nvPr>
        </p:nvSpPr>
        <p:spPr>
          <a:solidFill>
            <a:schemeClr val="bg1">
              <a:lumMod val="85000"/>
            </a:schemeClr>
          </a:solidFill>
          <a:ln/>
          <a:extLst/>
        </p:spPr>
        <p:txBody>
          <a:bodyPr lIns="92075" tIns="46038" rIns="92075" bIns="46038"/>
          <a:lstStyle/>
          <a:p>
            <a:pPr>
              <a:buFont typeface="Arial" pitchFamily="34" charset="0"/>
              <a:buNone/>
            </a:pPr>
            <a:r>
              <a:rPr lang="en-US" b="1" dirty="0" smtClean="0">
                <a:latin typeface="Calibri" panose="020F0502020204030204" pitchFamily="34" charset="0"/>
              </a:rPr>
              <a:t>Page</a:t>
            </a:r>
          </a:p>
          <a:p>
            <a:pPr>
              <a:buFont typeface="Arial" pitchFamily="34" charset="0"/>
              <a:buNone/>
            </a:pPr>
            <a:r>
              <a:rPr lang="en-US" b="1" dirty="0" smtClean="0">
                <a:solidFill>
                  <a:srgbClr val="66FF33"/>
                </a:solidFill>
                <a:latin typeface="Calibri" panose="020F0502020204030204" pitchFamily="34" charset="0"/>
              </a:rPr>
              <a:t>Paper</a:t>
            </a:r>
            <a:endParaRPr lang="en-US" b="1" dirty="0" smtClean="0">
              <a:latin typeface="Calibri" panose="020F0502020204030204" pitchFamily="34" charset="0"/>
            </a:endParaRPr>
          </a:p>
          <a:p>
            <a:pPr>
              <a:buFont typeface="Arial" pitchFamily="34" charset="0"/>
              <a:buNone/>
            </a:pPr>
            <a:r>
              <a:rPr lang="en-US" b="1" dirty="0" smtClean="0">
                <a:solidFill>
                  <a:srgbClr val="FFFF00"/>
                </a:solidFill>
                <a:latin typeface="Calibri" panose="020F0502020204030204" pitchFamily="34" charset="0"/>
              </a:rPr>
              <a:t>Back</a:t>
            </a:r>
            <a:endParaRPr lang="en-US" b="1" dirty="0" smtClean="0">
              <a:latin typeface="Calibri" panose="020F0502020204030204" pitchFamily="34" charset="0"/>
            </a:endParaRPr>
          </a:p>
          <a:p>
            <a:pPr>
              <a:buFont typeface="Arial" pitchFamily="34" charset="0"/>
              <a:buNone/>
            </a:pPr>
            <a:r>
              <a:rPr lang="en-US" b="1" dirty="0" smtClean="0">
                <a:solidFill>
                  <a:schemeClr val="accent2"/>
                </a:solidFill>
                <a:latin typeface="Calibri" panose="020F0502020204030204" pitchFamily="34" charset="0"/>
              </a:rPr>
              <a:t>Schedule</a:t>
            </a:r>
            <a:endParaRPr lang="en-US" b="1" dirty="0" smtClean="0">
              <a:latin typeface="Calibri" panose="020F0502020204030204" pitchFamily="34" charset="0"/>
            </a:endParaRPr>
          </a:p>
          <a:p>
            <a:pPr>
              <a:buFont typeface="Arial" pitchFamily="34" charset="0"/>
              <a:buNone/>
            </a:pPr>
            <a:r>
              <a:rPr lang="en-US" b="1" dirty="0" smtClean="0">
                <a:solidFill>
                  <a:srgbClr val="FF2121"/>
                </a:solidFill>
                <a:latin typeface="Calibri" panose="020F0502020204030204" pitchFamily="34" charset="0"/>
              </a:rPr>
              <a:t>Change</a:t>
            </a:r>
          </a:p>
          <a:p>
            <a:pPr>
              <a:buFont typeface="Arial" pitchFamily="34" charset="0"/>
              <a:buNone/>
            </a:pPr>
            <a:r>
              <a:rPr lang="en-US" b="1" dirty="0" smtClean="0">
                <a:solidFill>
                  <a:srgbClr val="000000"/>
                </a:solidFill>
                <a:latin typeface="Calibri" panose="020F0502020204030204" pitchFamily="34" charset="0"/>
              </a:rPr>
              <a:t>Home</a:t>
            </a:r>
          </a:p>
          <a:p>
            <a:pPr>
              <a:buFont typeface="Arial" pitchFamily="34" charset="0"/>
              <a:buNone/>
            </a:pPr>
            <a:endParaRPr lang="en-US" b="1" dirty="0" smtClean="0">
              <a:solidFill>
                <a:srgbClr val="FF2121"/>
              </a:solidFill>
              <a:latin typeface="Calibri" panose="020F0502020204030204" pitchFamily="34" charset="0"/>
            </a:endParaRPr>
          </a:p>
        </p:txBody>
      </p:sp>
    </p:spTree>
    <p:extLst>
      <p:ext uri="{BB962C8B-B14F-4D97-AF65-F5344CB8AC3E}">
        <p14:creationId xmlns:p14="http://schemas.microsoft.com/office/powerpoint/2010/main" val="781345821"/>
      </p:ext>
    </p:extLst>
  </p:cSld>
  <p:clrMapOvr>
    <a:masterClrMapping/>
  </p:clrMapOvr>
  <p:transition>
    <p:cut thruBlk="1"/>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62" name="Rectangle 2"/>
          <p:cNvSpPr>
            <a:spLocks noGrp="1"/>
          </p:cNvSpPr>
          <p:nvPr>
            <p:ph type="body" idx="1"/>
          </p:nvPr>
        </p:nvSpPr>
        <p:spPr>
          <a:solidFill>
            <a:schemeClr val="bg1">
              <a:lumMod val="85000"/>
            </a:schemeClr>
          </a:solidFill>
          <a:ln/>
          <a:extLst/>
        </p:spPr>
        <p:txBody>
          <a:bodyPr lIns="92075" tIns="46038" rIns="92075" bIns="46038"/>
          <a:lstStyle/>
          <a:p>
            <a:pPr>
              <a:buFont typeface="Arial" pitchFamily="34" charset="0"/>
              <a:buNone/>
            </a:pPr>
            <a:r>
              <a:rPr lang="en-US" b="1" dirty="0" smtClean="0">
                <a:solidFill>
                  <a:srgbClr val="66FF33"/>
                </a:solidFill>
                <a:latin typeface="Calibri" panose="020F0502020204030204" pitchFamily="34" charset="0"/>
              </a:rPr>
              <a:t>Blue</a:t>
            </a:r>
            <a:endParaRPr lang="en-US" b="1" dirty="0" smtClean="0">
              <a:latin typeface="Calibri" panose="020F0502020204030204" pitchFamily="34" charset="0"/>
            </a:endParaRPr>
          </a:p>
          <a:p>
            <a:pPr>
              <a:buFont typeface="Arial" pitchFamily="34" charset="0"/>
              <a:buNone/>
            </a:pPr>
            <a:r>
              <a:rPr lang="en-US" b="1" dirty="0" smtClean="0">
                <a:solidFill>
                  <a:srgbClr val="000000"/>
                </a:solidFill>
                <a:latin typeface="Calibri" panose="020F0502020204030204" pitchFamily="34" charset="0"/>
              </a:rPr>
              <a:t>Red</a:t>
            </a:r>
          </a:p>
          <a:p>
            <a:pPr>
              <a:buFont typeface="Arial" pitchFamily="34" charset="0"/>
              <a:buNone/>
            </a:pPr>
            <a:r>
              <a:rPr lang="en-US" b="1" dirty="0" smtClean="0">
                <a:solidFill>
                  <a:srgbClr val="FFFF00"/>
                </a:solidFill>
                <a:latin typeface="Calibri" panose="020F0502020204030204" pitchFamily="34" charset="0"/>
              </a:rPr>
              <a:t>Black</a:t>
            </a:r>
            <a:endParaRPr lang="en-US" b="1" dirty="0" smtClean="0">
              <a:latin typeface="Calibri" panose="020F0502020204030204" pitchFamily="34" charset="0"/>
            </a:endParaRPr>
          </a:p>
          <a:p>
            <a:pPr>
              <a:buFont typeface="Arial" pitchFamily="34" charset="0"/>
              <a:buNone/>
            </a:pPr>
            <a:r>
              <a:rPr lang="en-US" b="1" dirty="0" smtClean="0">
                <a:solidFill>
                  <a:schemeClr val="accent2"/>
                </a:solidFill>
                <a:latin typeface="Calibri" panose="020F0502020204030204" pitchFamily="34" charset="0"/>
              </a:rPr>
              <a:t>White</a:t>
            </a:r>
            <a:endParaRPr lang="en-US" b="1" dirty="0" smtClean="0">
              <a:latin typeface="Calibri" panose="020F0502020204030204" pitchFamily="34" charset="0"/>
            </a:endParaRPr>
          </a:p>
          <a:p>
            <a:pPr>
              <a:buFont typeface="Arial" pitchFamily="34" charset="0"/>
              <a:buNone/>
            </a:pPr>
            <a:r>
              <a:rPr lang="en-US" b="1" dirty="0" smtClean="0">
                <a:latin typeface="Calibri" panose="020F0502020204030204" pitchFamily="34" charset="0"/>
              </a:rPr>
              <a:t>Green</a:t>
            </a:r>
          </a:p>
          <a:p>
            <a:pPr>
              <a:buFont typeface="Arial" pitchFamily="34" charset="0"/>
              <a:buNone/>
            </a:pPr>
            <a:r>
              <a:rPr lang="en-US" b="1" dirty="0" smtClean="0">
                <a:solidFill>
                  <a:srgbClr val="FF2121"/>
                </a:solidFill>
                <a:latin typeface="Calibri" panose="020F0502020204030204" pitchFamily="34" charset="0"/>
              </a:rPr>
              <a:t>Yellow</a:t>
            </a:r>
          </a:p>
        </p:txBody>
      </p:sp>
      <p:sp>
        <p:nvSpPr>
          <p:cNvPr id="399363" name="Rectangle 3"/>
          <p:cNvSpPr>
            <a:spLocks noChangeArrowheads="1"/>
          </p:cNvSpPr>
          <p:nvPr/>
        </p:nvSpPr>
        <p:spPr bwMode="auto">
          <a:xfrm>
            <a:off x="609600" y="1590675"/>
            <a:ext cx="2052638" cy="3819525"/>
          </a:xfrm>
          <a:prstGeom prst="rect">
            <a:avLst/>
          </a:prstGeom>
          <a:solidFill>
            <a:srgbClr val="4AD2E4"/>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486602504"/>
      </p:ext>
    </p:extLst>
  </p:cSld>
  <p:clrMapOvr>
    <a:masterClrMapping/>
  </p:clrMapOvr>
  <p:transition>
    <p:cut thruBlk="1"/>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39936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99363" grpId="0" animBg="1"/>
    </p:bldLst>
  </p:timing>
</p:sld>
</file>

<file path=ppt/slides/slide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3522" name="Rectangle 2"/>
          <p:cNvSpPr>
            <a:spLocks noGrp="1"/>
          </p:cNvSpPr>
          <p:nvPr>
            <p:ph type="title"/>
          </p:nvPr>
        </p:nvSpPr>
        <p:spPr/>
        <p:txBody>
          <a:bodyPr/>
          <a:lstStyle/>
          <a:p>
            <a:r>
              <a:rPr lang="en-US" dirty="0" smtClean="0">
                <a:latin typeface="Calibri" panose="020F0502020204030204" pitchFamily="34" charset="0"/>
              </a:rPr>
              <a:t>Pop Quiz (not graded)</a:t>
            </a:r>
          </a:p>
        </p:txBody>
      </p:sp>
      <p:sp>
        <p:nvSpPr>
          <p:cNvPr id="363524" name="Rectangle 4"/>
          <p:cNvSpPr>
            <a:spLocks noGrp="1"/>
          </p:cNvSpPr>
          <p:nvPr>
            <p:ph type="body" idx="1"/>
          </p:nvPr>
        </p:nvSpPr>
        <p:spPr>
          <a:xfrm>
            <a:off x="457200" y="1557338"/>
            <a:ext cx="8458200" cy="4995862"/>
          </a:xfrm>
        </p:spPr>
        <p:txBody>
          <a:bodyPr/>
          <a:lstStyle/>
          <a:p>
            <a:r>
              <a:rPr lang="en-US" sz="2800" dirty="0" smtClean="0">
                <a:latin typeface="Calibri" panose="020F0502020204030204" pitchFamily="34" charset="0"/>
                <a:cs typeface="Verdana" pitchFamily="34" charset="0"/>
              </a:rPr>
              <a:t>Scenario: it’s really cold in a room (50 F), and you want the room to get to 70 F. </a:t>
            </a:r>
          </a:p>
          <a:p>
            <a:r>
              <a:rPr lang="en-US" sz="2800" dirty="0" smtClean="0">
                <a:latin typeface="Calibri" panose="020F0502020204030204" pitchFamily="34" charset="0"/>
                <a:cs typeface="Verdana" pitchFamily="34" charset="0"/>
              </a:rPr>
              <a:t>Does raising the thermostat higher (say to 90F) make </a:t>
            </a:r>
            <a:br>
              <a:rPr lang="en-US" sz="2800" dirty="0" smtClean="0">
                <a:latin typeface="Calibri" panose="020F0502020204030204" pitchFamily="34" charset="0"/>
                <a:cs typeface="Verdana" pitchFamily="34" charset="0"/>
              </a:rPr>
            </a:br>
            <a:r>
              <a:rPr lang="en-US" sz="2800" dirty="0" smtClean="0">
                <a:latin typeface="Calibri" panose="020F0502020204030204" pitchFamily="34" charset="0"/>
                <a:cs typeface="Verdana" pitchFamily="34" charset="0"/>
              </a:rPr>
              <a:t>it get warmer faster?</a:t>
            </a:r>
            <a:endParaRPr lang="en-US" sz="2800" dirty="0">
              <a:latin typeface="Calibri" panose="020F0502020204030204" pitchFamily="34" charset="0"/>
              <a:cs typeface="Verdana" pitchFamily="34" charset="0"/>
            </a:endParaRPr>
          </a:p>
          <a:p>
            <a:endParaRPr lang="en-US" sz="3200" dirty="0">
              <a:latin typeface="Calibri" panose="020F0502020204030204" pitchFamily="34" charset="0"/>
              <a:cs typeface="Verdana" pitchFamily="34" charset="0"/>
            </a:endParaRPr>
          </a:p>
        </p:txBody>
      </p:sp>
      <p:pic>
        <p:nvPicPr>
          <p:cNvPr id="41986" name="Picture 2" descr="Image result for thermostat"/>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34050" y="3200400"/>
            <a:ext cx="3333750" cy="3333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44704363"/>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01411" name="Rectangle 3"/>
          <p:cNvSpPr>
            <a:spLocks noGrp="1"/>
          </p:cNvSpPr>
          <p:nvPr>
            <p:ph type="body" idx="1"/>
          </p:nvPr>
        </p:nvSpPr>
        <p:spPr>
          <a:xfrm>
            <a:off x="457200" y="1557338"/>
            <a:ext cx="8458200" cy="5072062"/>
          </a:xfrm>
        </p:spPr>
        <p:txBody>
          <a:bodyPr/>
          <a:lstStyle/>
          <a:p>
            <a:r>
              <a:rPr lang="en-US" dirty="0" smtClean="0">
                <a:latin typeface="Calibri" panose="020F0502020204030204" pitchFamily="34" charset="0"/>
              </a:rPr>
              <a:t>This interference of color word is known as the </a:t>
            </a:r>
            <a:r>
              <a:rPr lang="en-US" dirty="0" err="1" smtClean="0">
                <a:latin typeface="Calibri" panose="020F0502020204030204" pitchFamily="34" charset="0"/>
              </a:rPr>
              <a:t>Stroop</a:t>
            </a:r>
            <a:r>
              <a:rPr lang="en-US" dirty="0" smtClean="0">
                <a:latin typeface="Calibri" panose="020F0502020204030204" pitchFamily="34" charset="0"/>
              </a:rPr>
              <a:t> effect</a:t>
            </a:r>
          </a:p>
          <a:p>
            <a:pPr lvl="1"/>
            <a:r>
              <a:rPr lang="en-US" dirty="0" smtClean="0">
                <a:latin typeface="Calibri" panose="020F0502020204030204" pitchFamily="34" charset="0"/>
              </a:rPr>
              <a:t>(You don’t need to know this term for exams)</a:t>
            </a:r>
          </a:p>
          <a:p>
            <a:pPr lvl="1"/>
            <a:r>
              <a:rPr lang="en-US" dirty="0" smtClean="0">
                <a:latin typeface="Calibri" panose="020F0502020204030204" pitchFamily="34" charset="0"/>
              </a:rPr>
              <a:t>Be careful of interference effects when there are </a:t>
            </a:r>
            <a:br>
              <a:rPr lang="en-US" dirty="0" smtClean="0">
                <a:latin typeface="Calibri" panose="020F0502020204030204" pitchFamily="34" charset="0"/>
              </a:rPr>
            </a:br>
            <a:r>
              <a:rPr lang="en-US" dirty="0" smtClean="0">
                <a:latin typeface="Calibri" panose="020F0502020204030204" pitchFamily="34" charset="0"/>
              </a:rPr>
              <a:t>two or more strong cues in working memory</a:t>
            </a:r>
          </a:p>
          <a:p>
            <a:pPr lvl="2"/>
            <a:r>
              <a:rPr lang="en-US" dirty="0" smtClean="0">
                <a:solidFill>
                  <a:schemeClr val="tx1"/>
                </a:solidFill>
                <a:latin typeface="Calibri" panose="020F0502020204030204" pitchFamily="34" charset="0"/>
              </a:rPr>
              <a:t>This interference can lead to a kind of slip</a:t>
            </a:r>
          </a:p>
          <a:p>
            <a:pPr lvl="1"/>
            <a:r>
              <a:rPr lang="en-US" dirty="0" smtClean="0">
                <a:latin typeface="Calibri" panose="020F0502020204030204" pitchFamily="34" charset="0"/>
              </a:rPr>
              <a:t>Link to different chunks in long term memory</a:t>
            </a:r>
          </a:p>
          <a:p>
            <a:pPr lvl="1"/>
            <a:endParaRPr lang="en-US" sz="1600" dirty="0">
              <a:latin typeface="Calibri" panose="020F0502020204030204" pitchFamily="34" charset="0"/>
            </a:endParaRPr>
          </a:p>
          <a:p>
            <a:r>
              <a:rPr lang="en-US" dirty="0" smtClean="0">
                <a:latin typeface="Calibri" panose="020F0502020204030204" pitchFamily="34" charset="0"/>
              </a:rPr>
              <a:t>Given all of this, what’s interesting about</a:t>
            </a:r>
            <a:br>
              <a:rPr lang="en-US" dirty="0" smtClean="0">
                <a:latin typeface="Calibri" panose="020F0502020204030204" pitchFamily="34" charset="0"/>
              </a:rPr>
            </a:br>
            <a:r>
              <a:rPr lang="en-US" dirty="0" smtClean="0">
                <a:latin typeface="Calibri" panose="020F0502020204030204" pitchFamily="34" charset="0"/>
              </a:rPr>
              <a:t>these vending machines?</a:t>
            </a:r>
          </a:p>
        </p:txBody>
      </p:sp>
      <p:sp>
        <p:nvSpPr>
          <p:cNvPr id="2" name="Title 1"/>
          <p:cNvSpPr>
            <a:spLocks noGrp="1"/>
          </p:cNvSpPr>
          <p:nvPr>
            <p:ph type="title"/>
          </p:nvPr>
        </p:nvSpPr>
        <p:spPr/>
        <p:txBody>
          <a:bodyPr/>
          <a:lstStyle/>
          <a:p>
            <a:r>
              <a:rPr lang="en-US" dirty="0" smtClean="0"/>
              <a:t>Implications for Design</a:t>
            </a:r>
            <a:endParaRPr lang="en-US" dirty="0"/>
          </a:p>
        </p:txBody>
      </p:sp>
    </p:spTree>
    <p:extLst>
      <p:ext uri="{BB962C8B-B14F-4D97-AF65-F5344CB8AC3E}">
        <p14:creationId xmlns:p14="http://schemas.microsoft.com/office/powerpoint/2010/main" val="3811340641"/>
      </p:ext>
    </p:extLst>
  </p:cSld>
  <p:clrMapOvr>
    <a:masterClrMapping/>
  </p:clrMapOvr>
  <p:transition>
    <p:dissolv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2226" name="Picture 2" descr="http://bunow.com/wp-content/uploads/2012/02/vending-machine4.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24050" y="-990600"/>
            <a:ext cx="11372850" cy="195453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466120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51202" name="Picture 2" descr="https://upload.wikimedia.org/wikipedia/commons/9/98/Snack_machine_3538.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46199" y="0"/>
            <a:ext cx="12090399" cy="90678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3400" y="-12700"/>
            <a:ext cx="9156700" cy="87499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41267024"/>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23" name="Rectangle 3"/>
          <p:cNvSpPr>
            <a:spLocks noGrp="1"/>
          </p:cNvSpPr>
          <p:nvPr>
            <p:ph type="body" idx="1"/>
          </p:nvPr>
        </p:nvSpPr>
        <p:spPr>
          <a:xfrm>
            <a:off x="457200" y="1557338"/>
            <a:ext cx="8458200" cy="5072062"/>
          </a:xfrm>
        </p:spPr>
        <p:txBody>
          <a:bodyPr/>
          <a:lstStyle/>
          <a:p>
            <a:r>
              <a:rPr lang="en-US" dirty="0" smtClean="0">
                <a:latin typeface="Calibri" panose="020F0502020204030204" pitchFamily="34" charset="0"/>
              </a:rPr>
              <a:t>One way to minimize interference </a:t>
            </a:r>
            <a:br>
              <a:rPr lang="en-US" dirty="0" smtClean="0">
                <a:latin typeface="Calibri" panose="020F0502020204030204" pitchFamily="34" charset="0"/>
              </a:rPr>
            </a:br>
            <a:r>
              <a:rPr lang="en-US" dirty="0" smtClean="0">
                <a:latin typeface="Calibri" panose="020F0502020204030204" pitchFamily="34" charset="0"/>
              </a:rPr>
              <a:t>and deal with limited memory</a:t>
            </a:r>
          </a:p>
          <a:p>
            <a:r>
              <a:rPr lang="en-US" dirty="0" smtClean="0">
                <a:latin typeface="Calibri" panose="020F0502020204030204" pitchFamily="34" charset="0"/>
              </a:rPr>
              <a:t>Recall</a:t>
            </a:r>
          </a:p>
          <a:p>
            <a:pPr lvl="1"/>
            <a:r>
              <a:rPr lang="en-US" dirty="0" smtClean="0">
                <a:latin typeface="Calibri" panose="020F0502020204030204" pitchFamily="34" charset="0"/>
              </a:rPr>
              <a:t>Reproduced from memory</a:t>
            </a:r>
          </a:p>
          <a:p>
            <a:r>
              <a:rPr lang="en-US" dirty="0" smtClean="0">
                <a:latin typeface="Calibri" panose="020F0502020204030204" pitchFamily="34" charset="0"/>
              </a:rPr>
              <a:t>Recognition</a:t>
            </a:r>
          </a:p>
          <a:p>
            <a:pPr lvl="1"/>
            <a:r>
              <a:rPr lang="en-US" dirty="0" smtClean="0">
                <a:latin typeface="Calibri" panose="020F0502020204030204" pitchFamily="34" charset="0"/>
              </a:rPr>
              <a:t>Ex. command in menu </a:t>
            </a:r>
            <a:br>
              <a:rPr lang="en-US" dirty="0" smtClean="0">
                <a:latin typeface="Calibri" panose="020F0502020204030204" pitchFamily="34" charset="0"/>
              </a:rPr>
            </a:br>
            <a:r>
              <a:rPr lang="en-US" dirty="0" smtClean="0">
                <a:latin typeface="Calibri" panose="020F0502020204030204" pitchFamily="34" charset="0"/>
              </a:rPr>
              <a:t>reminds you of semantics</a:t>
            </a:r>
          </a:p>
          <a:p>
            <a:pPr lvl="1"/>
            <a:r>
              <a:rPr lang="en-US" dirty="0" smtClean="0">
                <a:latin typeface="Calibri" panose="020F0502020204030204" pitchFamily="34" charset="0"/>
              </a:rPr>
              <a:t>Retrieval cues, e.g., icons, </a:t>
            </a:r>
            <a:br>
              <a:rPr lang="en-US" dirty="0" smtClean="0">
                <a:latin typeface="Calibri" panose="020F0502020204030204" pitchFamily="34" charset="0"/>
              </a:rPr>
            </a:br>
            <a:r>
              <a:rPr lang="en-US" dirty="0" smtClean="0">
                <a:latin typeface="Calibri" panose="020F0502020204030204" pitchFamily="34" charset="0"/>
              </a:rPr>
              <a:t>labels, menu names, etc.</a:t>
            </a:r>
          </a:p>
        </p:txBody>
      </p:sp>
      <p:pic>
        <p:nvPicPr>
          <p:cNvPr id="542724" name="Picture 3" descr="IE-PageSet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05400" y="2590800"/>
            <a:ext cx="3939625" cy="4191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Title 1"/>
          <p:cNvSpPr>
            <a:spLocks noGrp="1"/>
          </p:cNvSpPr>
          <p:nvPr>
            <p:ph type="title"/>
          </p:nvPr>
        </p:nvSpPr>
        <p:spPr>
          <a:xfrm>
            <a:off x="609600" y="274638"/>
            <a:ext cx="8077200" cy="1143000"/>
          </a:xfrm>
        </p:spPr>
        <p:txBody>
          <a:bodyPr/>
          <a:lstStyle/>
          <a:p>
            <a:r>
              <a:rPr lang="en-US" dirty="0" smtClean="0">
                <a:latin typeface="Calibri" panose="020F0502020204030204" pitchFamily="34" charset="0"/>
              </a:rPr>
              <a:t>Design Strategy</a:t>
            </a:r>
            <a:br>
              <a:rPr lang="en-US" dirty="0" smtClean="0">
                <a:latin typeface="Calibri" panose="020F0502020204030204" pitchFamily="34" charset="0"/>
              </a:rPr>
            </a:br>
            <a:r>
              <a:rPr lang="en-US" sz="3200" dirty="0" smtClean="0">
                <a:latin typeface="Calibri" panose="020F0502020204030204" pitchFamily="34" charset="0"/>
              </a:rPr>
              <a:t>Recognition </a:t>
            </a:r>
            <a:r>
              <a:rPr lang="en-US" sz="3200" dirty="0">
                <a:latin typeface="Calibri" panose="020F0502020204030204" pitchFamily="34" charset="0"/>
              </a:rPr>
              <a:t>over Recall</a:t>
            </a:r>
            <a:endParaRPr lang="en-US" sz="3200" dirty="0"/>
          </a:p>
        </p:txBody>
      </p:sp>
    </p:spTree>
    <p:extLst>
      <p:ext uri="{BB962C8B-B14F-4D97-AF65-F5344CB8AC3E}">
        <p14:creationId xmlns:p14="http://schemas.microsoft.com/office/powerpoint/2010/main" val="2654355463"/>
      </p:ext>
    </p:extLst>
  </p:cSld>
  <p:clrMapOvr>
    <a:masterClrMapping/>
  </p:clrMapOvr>
  <p:transition>
    <p:dissolv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419843" name="Picture 3" descr="DSC00033"/>
          <p:cNvPicPr>
            <a:picLocks noChangeAspect="1" noChangeArrowheads="1"/>
          </p:cNvPicPr>
          <p:nvPr/>
        </p:nvPicPr>
        <p:blipFill>
          <a:blip r:embed="rId3">
            <a:extLst>
              <a:ext uri="{28A0092B-C50C-407E-A947-70E740481C1C}">
                <a14:useLocalDpi xmlns:a14="http://schemas.microsoft.com/office/drawing/2010/main" val="0"/>
              </a:ext>
            </a:extLst>
          </a:blip>
          <a:srcRect l="3441" t="7639"/>
          <a:stretch>
            <a:fillRect/>
          </a:stretch>
        </p:blipFill>
        <p:spPr bwMode="auto">
          <a:xfrm>
            <a:off x="469900" y="1211263"/>
            <a:ext cx="4470400" cy="5649912"/>
          </a:xfrm>
          <a:prstGeom prst="rect">
            <a:avLst/>
          </a:prstGeom>
          <a:noFill/>
          <a:extLst>
            <a:ext uri="{909E8E84-426E-40DD-AFC4-6F175D3DCCD1}">
              <a14:hiddenFill xmlns:a14="http://schemas.microsoft.com/office/drawing/2010/main">
                <a:solidFill>
                  <a:srgbClr val="FFFFFF"/>
                </a:solidFill>
              </a14:hiddenFill>
            </a:ext>
          </a:extLst>
        </p:spPr>
      </p:pic>
      <p:pic>
        <p:nvPicPr>
          <p:cNvPr id="419844" name="Picture 4" descr="newcar8"/>
          <p:cNvPicPr>
            <a:picLocks noChangeAspect="1" noChangeArrowheads="1"/>
          </p:cNvPicPr>
          <p:nvPr/>
        </p:nvPicPr>
        <p:blipFill>
          <a:blip r:embed="rId4">
            <a:extLst>
              <a:ext uri="{28A0092B-C50C-407E-A947-70E740481C1C}">
                <a14:useLocalDpi xmlns:a14="http://schemas.microsoft.com/office/drawing/2010/main" val="0"/>
              </a:ext>
            </a:extLst>
          </a:blip>
          <a:srcRect l="28238" r="25874"/>
          <a:stretch>
            <a:fillRect/>
          </a:stretch>
        </p:blipFill>
        <p:spPr bwMode="auto">
          <a:xfrm>
            <a:off x="5064125" y="1211263"/>
            <a:ext cx="3455988" cy="5649912"/>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Calibri" panose="020F0502020204030204" pitchFamily="34" charset="0"/>
              </a:rPr>
              <a:t>What Might Go Wrong Here?</a:t>
            </a:r>
            <a:endParaRPr lang="en-US" dirty="0"/>
          </a:p>
        </p:txBody>
      </p:sp>
    </p:spTree>
    <p:extLst>
      <p:ext uri="{BB962C8B-B14F-4D97-AF65-F5344CB8AC3E}">
        <p14:creationId xmlns:p14="http://schemas.microsoft.com/office/powerpoint/2010/main" val="415938613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419844"/>
                                        </p:tgtEl>
                                        <p:attrNameLst>
                                          <p:attrName>style.visibility</p:attrName>
                                        </p:attrNameLst>
                                      </p:cBhvr>
                                      <p:to>
                                        <p:strVal val="visible"/>
                                      </p:to>
                                    </p:set>
                                    <p:animEffect transition="in" filter="dissolve">
                                      <p:cBhvr>
                                        <p:cTn id="7" dur="500"/>
                                        <p:tgtEl>
                                          <p:spTgt spid="41984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 Error + Lack of Mapping</a:t>
            </a:r>
            <a:endParaRPr lang="en-US" dirty="0"/>
          </a:p>
        </p:txBody>
      </p:sp>
      <p:pic>
        <p:nvPicPr>
          <p:cNvPr id="1026" name="Picture 2" descr="C:\Users\jasonh\Documents\Research\research - Media lib\hci\example - bad ui\gear-shifter-jeep-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278722"/>
            <a:ext cx="8839199" cy="496967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9765206"/>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Mode Error + Lack of </a:t>
            </a:r>
            <a:r>
              <a:rPr lang="en-US" dirty="0" smtClean="0"/>
              <a:t>Mapping</a:t>
            </a:r>
            <a:endParaRPr lang="en-US" dirty="0"/>
          </a:p>
        </p:txBody>
      </p:sp>
      <p:sp>
        <p:nvSpPr>
          <p:cNvPr id="3" name="Content Placeholder 2"/>
          <p:cNvSpPr>
            <a:spLocks noGrp="1"/>
          </p:cNvSpPr>
          <p:nvPr>
            <p:ph idx="1"/>
          </p:nvPr>
        </p:nvSpPr>
        <p:spPr/>
        <p:txBody>
          <a:bodyPr/>
          <a:lstStyle/>
          <a:p>
            <a:r>
              <a:rPr lang="en-US" dirty="0" smtClean="0"/>
              <a:t>Mode </a:t>
            </a:r>
            <a:r>
              <a:rPr lang="en-US" dirty="0"/>
              <a:t>errors</a:t>
            </a:r>
          </a:p>
          <a:p>
            <a:pPr lvl="1"/>
            <a:endParaRPr lang="en-US" dirty="0" smtClean="0"/>
          </a:p>
          <a:p>
            <a:endParaRPr lang="en-US" dirty="0"/>
          </a:p>
          <a:p>
            <a:endParaRPr lang="en-US" dirty="0"/>
          </a:p>
        </p:txBody>
      </p:sp>
      <p:pic>
        <p:nvPicPr>
          <p:cNvPr id="73730" name="Picture 2" descr="http://static.digg.com/images/4f43a988e9fa4bc1befaba2d6912d62e_cc759b07bd4e4863a76b49f49b3770ee_1_post.jpe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1066799"/>
            <a:ext cx="8686800" cy="579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37629850"/>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grpSp>
        <p:nvGrpSpPr>
          <p:cNvPr id="413698" name="Group 2"/>
          <p:cNvGrpSpPr>
            <a:grpSpLocks/>
          </p:cNvGrpSpPr>
          <p:nvPr/>
        </p:nvGrpSpPr>
        <p:grpSpPr bwMode="auto">
          <a:xfrm>
            <a:off x="1009650" y="3427413"/>
            <a:ext cx="7467600" cy="2971800"/>
            <a:chOff x="720" y="1872"/>
            <a:chExt cx="4704" cy="1872"/>
          </a:xfrm>
        </p:grpSpPr>
        <p:grpSp>
          <p:nvGrpSpPr>
            <p:cNvPr id="413699" name="Group 3"/>
            <p:cNvGrpSpPr>
              <a:grpSpLocks/>
            </p:cNvGrpSpPr>
            <p:nvPr/>
          </p:nvGrpSpPr>
          <p:grpSpPr bwMode="auto">
            <a:xfrm>
              <a:off x="1056" y="2164"/>
              <a:ext cx="3014" cy="1413"/>
              <a:chOff x="1056" y="2164"/>
              <a:chExt cx="3014" cy="1413"/>
            </a:xfrm>
          </p:grpSpPr>
          <p:grpSp>
            <p:nvGrpSpPr>
              <p:cNvPr id="413700" name="Group 4"/>
              <p:cNvGrpSpPr>
                <a:grpSpLocks/>
              </p:cNvGrpSpPr>
              <p:nvPr/>
            </p:nvGrpSpPr>
            <p:grpSpPr bwMode="auto">
              <a:xfrm>
                <a:off x="1056" y="2484"/>
                <a:ext cx="1412" cy="199"/>
                <a:chOff x="1056" y="2484"/>
                <a:chExt cx="1412" cy="199"/>
              </a:xfrm>
            </p:grpSpPr>
            <p:sp>
              <p:nvSpPr>
                <p:cNvPr id="413701" name="Rectangle 5"/>
                <p:cNvSpPr>
                  <a:spLocks noChangeArrowheads="1"/>
                </p:cNvSpPr>
                <p:nvPr/>
              </p:nvSpPr>
              <p:spPr bwMode="auto">
                <a:xfrm>
                  <a:off x="1262" y="2515"/>
                  <a:ext cx="982" cy="140"/>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13702" name="Group 6"/>
                <p:cNvGrpSpPr>
                  <a:grpSpLocks/>
                </p:cNvGrpSpPr>
                <p:nvPr/>
              </p:nvGrpSpPr>
              <p:grpSpPr bwMode="auto">
                <a:xfrm>
                  <a:off x="2294" y="2497"/>
                  <a:ext cx="174" cy="186"/>
                  <a:chOff x="2294" y="2497"/>
                  <a:chExt cx="174" cy="186"/>
                </a:xfrm>
              </p:grpSpPr>
              <p:sp>
                <p:nvSpPr>
                  <p:cNvPr id="413703" name="AutoShape 7"/>
                  <p:cNvSpPr>
                    <a:spLocks noChangeArrowheads="1"/>
                  </p:cNvSpPr>
                  <p:nvPr/>
                </p:nvSpPr>
                <p:spPr bwMode="auto">
                  <a:xfrm rot="-5400000" flipH="1" flipV="1">
                    <a:off x="2323" y="2538"/>
                    <a:ext cx="186" cy="104"/>
                  </a:xfrm>
                  <a:custGeom>
                    <a:avLst/>
                    <a:gdLst>
                      <a:gd name="G0" fmla="+- 5397 0 0"/>
                      <a:gd name="G1" fmla="+- 21600 0 5397"/>
                      <a:gd name="G2" fmla="*/ 5397 1 2"/>
                      <a:gd name="G3" fmla="+- 21600 0 G2"/>
                      <a:gd name="G4" fmla="+/ 5397 21600 2"/>
                      <a:gd name="G5" fmla="+/ G1 0 2"/>
                      <a:gd name="G6" fmla="*/ 21600 21600 5397"/>
                      <a:gd name="G7" fmla="*/ G6 1 2"/>
                      <a:gd name="G8" fmla="+- 21600 0 G7"/>
                      <a:gd name="G9" fmla="*/ 21600 1 2"/>
                      <a:gd name="G10" fmla="+- 5397 0 G9"/>
                      <a:gd name="G11" fmla="?: G10 G8 0"/>
                      <a:gd name="G12" fmla="?: G10 G7 21600"/>
                      <a:gd name="T0" fmla="*/ 18901 w 21600"/>
                      <a:gd name="T1" fmla="*/ 10800 h 21600"/>
                      <a:gd name="T2" fmla="*/ 10800 w 21600"/>
                      <a:gd name="T3" fmla="*/ 21600 h 21600"/>
                      <a:gd name="T4" fmla="*/ 2699 w 21600"/>
                      <a:gd name="T5" fmla="*/ 10800 h 21600"/>
                      <a:gd name="T6" fmla="*/ 10800 w 21600"/>
                      <a:gd name="T7" fmla="*/ 0 h 21600"/>
                      <a:gd name="T8" fmla="*/ 4499 w 21600"/>
                      <a:gd name="T9" fmla="*/ 4499 h 21600"/>
                      <a:gd name="T10" fmla="*/ 17101 w 21600"/>
                      <a:gd name="T11" fmla="*/ 17101 h 21600"/>
                    </a:gdLst>
                    <a:ahLst/>
                    <a:cxnLst>
                      <a:cxn ang="0">
                        <a:pos x="T0" y="T1"/>
                      </a:cxn>
                      <a:cxn ang="0">
                        <a:pos x="T2" y="T3"/>
                      </a:cxn>
                      <a:cxn ang="0">
                        <a:pos x="T4" y="T5"/>
                      </a:cxn>
                      <a:cxn ang="0">
                        <a:pos x="T6" y="T7"/>
                      </a:cxn>
                    </a:cxnLst>
                    <a:rect l="T8" t="T9" r="T10" b="T11"/>
                    <a:pathLst>
                      <a:path w="21600" h="21600">
                        <a:moveTo>
                          <a:pt x="0" y="0"/>
                        </a:moveTo>
                        <a:lnTo>
                          <a:pt x="5397" y="21600"/>
                        </a:lnTo>
                        <a:lnTo>
                          <a:pt x="16203" y="21600"/>
                        </a:lnTo>
                        <a:lnTo>
                          <a:pt x="21600" y="0"/>
                        </a:lnTo>
                        <a:close/>
                      </a:path>
                    </a:pathLst>
                  </a:cu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4" name="Rectangle 8"/>
                  <p:cNvSpPr>
                    <a:spLocks noChangeArrowheads="1"/>
                  </p:cNvSpPr>
                  <p:nvPr/>
                </p:nvSpPr>
                <p:spPr bwMode="auto">
                  <a:xfrm>
                    <a:off x="2294" y="2538"/>
                    <a:ext cx="51" cy="9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3705" name="Group 9"/>
                <p:cNvGrpSpPr>
                  <a:grpSpLocks/>
                </p:cNvGrpSpPr>
                <p:nvPr/>
              </p:nvGrpSpPr>
              <p:grpSpPr bwMode="auto">
                <a:xfrm>
                  <a:off x="1056" y="2484"/>
                  <a:ext cx="158" cy="186"/>
                  <a:chOff x="1056" y="2484"/>
                  <a:chExt cx="158" cy="186"/>
                </a:xfrm>
              </p:grpSpPr>
              <p:sp>
                <p:nvSpPr>
                  <p:cNvPr id="413706" name="AutoShape 10"/>
                  <p:cNvSpPr>
                    <a:spLocks noChangeArrowheads="1"/>
                  </p:cNvSpPr>
                  <p:nvPr/>
                </p:nvSpPr>
                <p:spPr bwMode="auto">
                  <a:xfrm rot="5400000" flipV="1">
                    <a:off x="1015" y="2525"/>
                    <a:ext cx="186" cy="104"/>
                  </a:xfrm>
                  <a:custGeom>
                    <a:avLst/>
                    <a:gdLst>
                      <a:gd name="G0" fmla="+- 5397 0 0"/>
                      <a:gd name="G1" fmla="+- 21600 0 5397"/>
                      <a:gd name="G2" fmla="*/ 5397 1 2"/>
                      <a:gd name="G3" fmla="+- 21600 0 G2"/>
                      <a:gd name="G4" fmla="+/ 5397 21600 2"/>
                      <a:gd name="G5" fmla="+/ G1 0 2"/>
                      <a:gd name="G6" fmla="*/ 21600 21600 5397"/>
                      <a:gd name="G7" fmla="*/ G6 1 2"/>
                      <a:gd name="G8" fmla="+- 21600 0 G7"/>
                      <a:gd name="G9" fmla="*/ 21600 1 2"/>
                      <a:gd name="G10" fmla="+- 5397 0 G9"/>
                      <a:gd name="G11" fmla="?: G10 G8 0"/>
                      <a:gd name="G12" fmla="?: G10 G7 21600"/>
                      <a:gd name="T0" fmla="*/ 18901 w 21600"/>
                      <a:gd name="T1" fmla="*/ 10800 h 21600"/>
                      <a:gd name="T2" fmla="*/ 10800 w 21600"/>
                      <a:gd name="T3" fmla="*/ 21600 h 21600"/>
                      <a:gd name="T4" fmla="*/ 2699 w 21600"/>
                      <a:gd name="T5" fmla="*/ 10800 h 21600"/>
                      <a:gd name="T6" fmla="*/ 10800 w 21600"/>
                      <a:gd name="T7" fmla="*/ 0 h 21600"/>
                      <a:gd name="T8" fmla="*/ 4499 w 21600"/>
                      <a:gd name="T9" fmla="*/ 4499 h 21600"/>
                      <a:gd name="T10" fmla="*/ 17101 w 21600"/>
                      <a:gd name="T11" fmla="*/ 17101 h 21600"/>
                    </a:gdLst>
                    <a:ahLst/>
                    <a:cxnLst>
                      <a:cxn ang="0">
                        <a:pos x="T0" y="T1"/>
                      </a:cxn>
                      <a:cxn ang="0">
                        <a:pos x="T2" y="T3"/>
                      </a:cxn>
                      <a:cxn ang="0">
                        <a:pos x="T4" y="T5"/>
                      </a:cxn>
                      <a:cxn ang="0">
                        <a:pos x="T6" y="T7"/>
                      </a:cxn>
                    </a:cxnLst>
                    <a:rect l="T8" t="T9" r="T10" b="T11"/>
                    <a:pathLst>
                      <a:path w="21600" h="21600">
                        <a:moveTo>
                          <a:pt x="0" y="0"/>
                        </a:moveTo>
                        <a:lnTo>
                          <a:pt x="5397" y="21600"/>
                        </a:lnTo>
                        <a:lnTo>
                          <a:pt x="16203" y="21600"/>
                        </a:lnTo>
                        <a:lnTo>
                          <a:pt x="21600" y="0"/>
                        </a:lnTo>
                        <a:close/>
                      </a:path>
                    </a:pathLst>
                  </a:cu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7" name="Rectangle 11"/>
                  <p:cNvSpPr>
                    <a:spLocks noChangeArrowheads="1"/>
                  </p:cNvSpPr>
                  <p:nvPr/>
                </p:nvSpPr>
                <p:spPr bwMode="auto">
                  <a:xfrm>
                    <a:off x="1163" y="2532"/>
                    <a:ext cx="51" cy="93"/>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3708" name="Line 12"/>
                <p:cNvSpPr>
                  <a:spLocks noChangeShapeType="1"/>
                </p:cNvSpPr>
                <p:nvPr/>
              </p:nvSpPr>
              <p:spPr bwMode="auto">
                <a:xfrm>
                  <a:off x="1249" y="2590"/>
                  <a:ext cx="1007"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09" name="Oval 13"/>
                <p:cNvSpPr>
                  <a:spLocks noChangeArrowheads="1"/>
                </p:cNvSpPr>
                <p:nvPr/>
              </p:nvSpPr>
              <p:spPr bwMode="auto">
                <a:xfrm>
                  <a:off x="1434" y="2556"/>
                  <a:ext cx="93" cy="75"/>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3710" name="Group 14"/>
              <p:cNvGrpSpPr>
                <a:grpSpLocks/>
              </p:cNvGrpSpPr>
              <p:nvPr/>
            </p:nvGrpSpPr>
            <p:grpSpPr bwMode="auto">
              <a:xfrm>
                <a:off x="3870" y="2164"/>
                <a:ext cx="200" cy="1413"/>
                <a:chOff x="3870" y="2164"/>
                <a:chExt cx="200" cy="1413"/>
              </a:xfrm>
            </p:grpSpPr>
            <p:sp>
              <p:nvSpPr>
                <p:cNvPr id="413711" name="Rectangle 15"/>
                <p:cNvSpPr>
                  <a:spLocks noChangeArrowheads="1"/>
                </p:cNvSpPr>
                <p:nvPr/>
              </p:nvSpPr>
              <p:spPr bwMode="auto">
                <a:xfrm>
                  <a:off x="3899" y="2389"/>
                  <a:ext cx="140" cy="982"/>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13712" name="Group 16"/>
                <p:cNvGrpSpPr>
                  <a:grpSpLocks/>
                </p:cNvGrpSpPr>
                <p:nvPr/>
              </p:nvGrpSpPr>
              <p:grpSpPr bwMode="auto">
                <a:xfrm>
                  <a:off x="3870" y="2164"/>
                  <a:ext cx="187" cy="175"/>
                  <a:chOff x="3870" y="2164"/>
                  <a:chExt cx="187" cy="175"/>
                </a:xfrm>
              </p:grpSpPr>
              <p:sp>
                <p:nvSpPr>
                  <p:cNvPr id="413713" name="AutoShape 17"/>
                  <p:cNvSpPr>
                    <a:spLocks noChangeArrowheads="1"/>
                  </p:cNvSpPr>
                  <p:nvPr/>
                </p:nvSpPr>
                <p:spPr bwMode="auto">
                  <a:xfrm rot="-10800000" flipH="1" flipV="1">
                    <a:off x="3870" y="2164"/>
                    <a:ext cx="187" cy="105"/>
                  </a:xfrm>
                  <a:custGeom>
                    <a:avLst/>
                    <a:gdLst>
                      <a:gd name="G0" fmla="+- 5397 0 0"/>
                      <a:gd name="G1" fmla="+- 21600 0 5397"/>
                      <a:gd name="G2" fmla="*/ 5397 1 2"/>
                      <a:gd name="G3" fmla="+- 21600 0 G2"/>
                      <a:gd name="G4" fmla="+/ 5397 21600 2"/>
                      <a:gd name="G5" fmla="+/ G1 0 2"/>
                      <a:gd name="G6" fmla="*/ 21600 21600 5397"/>
                      <a:gd name="G7" fmla="*/ G6 1 2"/>
                      <a:gd name="G8" fmla="+- 21600 0 G7"/>
                      <a:gd name="G9" fmla="*/ 21600 1 2"/>
                      <a:gd name="G10" fmla="+- 5397 0 G9"/>
                      <a:gd name="G11" fmla="?: G10 G8 0"/>
                      <a:gd name="G12" fmla="?: G10 G7 21600"/>
                      <a:gd name="T0" fmla="*/ 18901 w 21600"/>
                      <a:gd name="T1" fmla="*/ 10800 h 21600"/>
                      <a:gd name="T2" fmla="*/ 10800 w 21600"/>
                      <a:gd name="T3" fmla="*/ 21600 h 21600"/>
                      <a:gd name="T4" fmla="*/ 2699 w 21600"/>
                      <a:gd name="T5" fmla="*/ 10800 h 21600"/>
                      <a:gd name="T6" fmla="*/ 10800 w 21600"/>
                      <a:gd name="T7" fmla="*/ 0 h 21600"/>
                      <a:gd name="T8" fmla="*/ 4499 w 21600"/>
                      <a:gd name="T9" fmla="*/ 4499 h 21600"/>
                      <a:gd name="T10" fmla="*/ 17101 w 21600"/>
                      <a:gd name="T11" fmla="*/ 17101 h 21600"/>
                    </a:gdLst>
                    <a:ahLst/>
                    <a:cxnLst>
                      <a:cxn ang="0">
                        <a:pos x="T0" y="T1"/>
                      </a:cxn>
                      <a:cxn ang="0">
                        <a:pos x="T2" y="T3"/>
                      </a:cxn>
                      <a:cxn ang="0">
                        <a:pos x="T4" y="T5"/>
                      </a:cxn>
                      <a:cxn ang="0">
                        <a:pos x="T6" y="T7"/>
                      </a:cxn>
                    </a:cxnLst>
                    <a:rect l="T8" t="T9" r="T10" b="T11"/>
                    <a:pathLst>
                      <a:path w="21600" h="21600">
                        <a:moveTo>
                          <a:pt x="0" y="0"/>
                        </a:moveTo>
                        <a:lnTo>
                          <a:pt x="5397" y="21600"/>
                        </a:lnTo>
                        <a:lnTo>
                          <a:pt x="16203" y="21600"/>
                        </a:lnTo>
                        <a:lnTo>
                          <a:pt x="21600" y="0"/>
                        </a:lnTo>
                        <a:close/>
                      </a:path>
                    </a:pathLst>
                  </a:cu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4" name="Rectangle 18"/>
                  <p:cNvSpPr>
                    <a:spLocks noChangeArrowheads="1"/>
                  </p:cNvSpPr>
                  <p:nvPr/>
                </p:nvSpPr>
                <p:spPr bwMode="auto">
                  <a:xfrm>
                    <a:off x="3923" y="2288"/>
                    <a:ext cx="93" cy="51"/>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413715" name="Group 19"/>
                <p:cNvGrpSpPr>
                  <a:grpSpLocks/>
                </p:cNvGrpSpPr>
                <p:nvPr/>
              </p:nvGrpSpPr>
              <p:grpSpPr bwMode="auto">
                <a:xfrm>
                  <a:off x="3883" y="3419"/>
                  <a:ext cx="187" cy="158"/>
                  <a:chOff x="3883" y="3419"/>
                  <a:chExt cx="187" cy="158"/>
                </a:xfrm>
              </p:grpSpPr>
              <p:sp>
                <p:nvSpPr>
                  <p:cNvPr id="413716" name="AutoShape 20"/>
                  <p:cNvSpPr>
                    <a:spLocks noChangeArrowheads="1"/>
                  </p:cNvSpPr>
                  <p:nvPr/>
                </p:nvSpPr>
                <p:spPr bwMode="auto">
                  <a:xfrm flipV="1">
                    <a:off x="3883" y="3472"/>
                    <a:ext cx="187" cy="105"/>
                  </a:xfrm>
                  <a:custGeom>
                    <a:avLst/>
                    <a:gdLst>
                      <a:gd name="G0" fmla="+- 5397 0 0"/>
                      <a:gd name="G1" fmla="+- 21600 0 5397"/>
                      <a:gd name="G2" fmla="*/ 5397 1 2"/>
                      <a:gd name="G3" fmla="+- 21600 0 G2"/>
                      <a:gd name="G4" fmla="+/ 5397 21600 2"/>
                      <a:gd name="G5" fmla="+/ G1 0 2"/>
                      <a:gd name="G6" fmla="*/ 21600 21600 5397"/>
                      <a:gd name="G7" fmla="*/ G6 1 2"/>
                      <a:gd name="G8" fmla="+- 21600 0 G7"/>
                      <a:gd name="G9" fmla="*/ 21600 1 2"/>
                      <a:gd name="G10" fmla="+- 5397 0 G9"/>
                      <a:gd name="G11" fmla="?: G10 G8 0"/>
                      <a:gd name="G12" fmla="?: G10 G7 21600"/>
                      <a:gd name="T0" fmla="*/ 18901 w 21600"/>
                      <a:gd name="T1" fmla="*/ 10800 h 21600"/>
                      <a:gd name="T2" fmla="*/ 10800 w 21600"/>
                      <a:gd name="T3" fmla="*/ 21600 h 21600"/>
                      <a:gd name="T4" fmla="*/ 2699 w 21600"/>
                      <a:gd name="T5" fmla="*/ 10800 h 21600"/>
                      <a:gd name="T6" fmla="*/ 10800 w 21600"/>
                      <a:gd name="T7" fmla="*/ 0 h 21600"/>
                      <a:gd name="T8" fmla="*/ 4499 w 21600"/>
                      <a:gd name="T9" fmla="*/ 4499 h 21600"/>
                      <a:gd name="T10" fmla="*/ 17101 w 21600"/>
                      <a:gd name="T11" fmla="*/ 17101 h 21600"/>
                    </a:gdLst>
                    <a:ahLst/>
                    <a:cxnLst>
                      <a:cxn ang="0">
                        <a:pos x="T0" y="T1"/>
                      </a:cxn>
                      <a:cxn ang="0">
                        <a:pos x="T2" y="T3"/>
                      </a:cxn>
                      <a:cxn ang="0">
                        <a:pos x="T4" y="T5"/>
                      </a:cxn>
                      <a:cxn ang="0">
                        <a:pos x="T6" y="T7"/>
                      </a:cxn>
                    </a:cxnLst>
                    <a:rect l="T8" t="T9" r="T10" b="T11"/>
                    <a:pathLst>
                      <a:path w="21600" h="21600">
                        <a:moveTo>
                          <a:pt x="0" y="0"/>
                        </a:moveTo>
                        <a:lnTo>
                          <a:pt x="5397" y="21600"/>
                        </a:lnTo>
                        <a:lnTo>
                          <a:pt x="16203" y="21600"/>
                        </a:lnTo>
                        <a:lnTo>
                          <a:pt x="21600" y="0"/>
                        </a:lnTo>
                        <a:close/>
                      </a:path>
                    </a:pathLst>
                  </a:cu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7" name="Rectangle 21"/>
                  <p:cNvSpPr>
                    <a:spLocks noChangeArrowheads="1"/>
                  </p:cNvSpPr>
                  <p:nvPr/>
                </p:nvSpPr>
                <p:spPr bwMode="auto">
                  <a:xfrm>
                    <a:off x="3929" y="3419"/>
                    <a:ext cx="93" cy="51"/>
                  </a:xfrm>
                  <a:prstGeom prst="rect">
                    <a:avLst/>
                  </a:prstGeom>
                  <a:solidFill>
                    <a:schemeClr val="accent1"/>
                  </a:solidFill>
                  <a:ln w="12700">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3718" name="Line 22"/>
                <p:cNvSpPr>
                  <a:spLocks noChangeShapeType="1"/>
                </p:cNvSpPr>
                <p:nvPr/>
              </p:nvSpPr>
              <p:spPr bwMode="auto">
                <a:xfrm flipV="1">
                  <a:off x="3964" y="2378"/>
                  <a:ext cx="0" cy="1007"/>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19" name="Oval 23"/>
                <p:cNvSpPr>
                  <a:spLocks noChangeArrowheads="1"/>
                </p:cNvSpPr>
                <p:nvPr/>
              </p:nvSpPr>
              <p:spPr bwMode="auto">
                <a:xfrm>
                  <a:off x="3923" y="3106"/>
                  <a:ext cx="75" cy="93"/>
                </a:xfrm>
                <a:prstGeom prst="ellipse">
                  <a:avLst/>
                </a:prstGeom>
                <a:solidFill>
                  <a:schemeClr val="bg2"/>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sp>
          <p:nvSpPr>
            <p:cNvPr id="413720" name="Rectangle 24"/>
            <p:cNvSpPr>
              <a:spLocks noChangeArrowheads="1"/>
            </p:cNvSpPr>
            <p:nvPr/>
          </p:nvSpPr>
          <p:spPr bwMode="auto">
            <a:xfrm>
              <a:off x="720" y="1872"/>
              <a:ext cx="4704" cy="1872"/>
            </a:xfrm>
            <a:prstGeom prst="rect">
              <a:avLst/>
            </a:prstGeom>
            <a:noFill/>
            <a:ln w="28575">
              <a:solidFill>
                <a:schemeClr val="tx1"/>
              </a:solidFill>
              <a:miter lim="800000"/>
              <a:headEnd type="none" w="sm" len="sm"/>
              <a:tailEnd type="none" w="sm" len="sm"/>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21" name="Text Box 25"/>
            <p:cNvSpPr txBox="1">
              <a:spLocks noChangeArrowheads="1"/>
            </p:cNvSpPr>
            <p:nvPr/>
          </p:nvSpPr>
          <p:spPr bwMode="auto">
            <a:xfrm>
              <a:off x="2400" y="1872"/>
              <a:ext cx="1344" cy="2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l">
                <a:spcBef>
                  <a:spcPct val="50000"/>
                </a:spcBef>
              </a:pPr>
              <a:r>
                <a:rPr lang="en-US" sz="2400" dirty="0">
                  <a:latin typeface="Calibri" panose="020F0502020204030204" pitchFamily="34" charset="0"/>
                </a:rPr>
                <a:t>Dashboard</a:t>
              </a:r>
            </a:p>
          </p:txBody>
        </p:sp>
      </p:grpSp>
      <p:sp>
        <p:nvSpPr>
          <p:cNvPr id="413722" name="Line 26"/>
          <p:cNvSpPr>
            <a:spLocks noChangeShapeType="1"/>
          </p:cNvSpPr>
          <p:nvPr/>
        </p:nvSpPr>
        <p:spPr bwMode="auto">
          <a:xfrm>
            <a:off x="1982788" y="4310063"/>
            <a:ext cx="159861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23" name="Line 27"/>
          <p:cNvSpPr>
            <a:spLocks noChangeShapeType="1"/>
          </p:cNvSpPr>
          <p:nvPr/>
        </p:nvSpPr>
        <p:spPr bwMode="auto">
          <a:xfrm flipV="1">
            <a:off x="6292850" y="3973513"/>
            <a:ext cx="0" cy="1598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24" name="Rectangle 28"/>
          <p:cNvSpPr>
            <a:spLocks noChangeArrowheads="1"/>
          </p:cNvSpPr>
          <p:nvPr/>
        </p:nvSpPr>
        <p:spPr bwMode="auto">
          <a:xfrm>
            <a:off x="1143000" y="3170238"/>
            <a:ext cx="7467600" cy="297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28575">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3725" name="Rectangle 29"/>
          <p:cNvSpPr>
            <a:spLocks noGrp="1"/>
          </p:cNvSpPr>
          <p:nvPr>
            <p:ph type="title"/>
          </p:nvPr>
        </p:nvSpPr>
        <p:spPr/>
        <p:txBody>
          <a:bodyPr/>
          <a:lstStyle/>
          <a:p>
            <a:r>
              <a:rPr lang="en-US" dirty="0" smtClean="0">
                <a:latin typeface="Calibri" panose="020F0502020204030204" pitchFamily="34" charset="0"/>
              </a:rPr>
              <a:t>Map Interface Controls</a:t>
            </a:r>
          </a:p>
        </p:txBody>
      </p:sp>
      <p:sp>
        <p:nvSpPr>
          <p:cNvPr id="413726" name="Rectangle 30"/>
          <p:cNvSpPr>
            <a:spLocks noGrp="1"/>
          </p:cNvSpPr>
          <p:nvPr>
            <p:ph type="body" idx="1"/>
          </p:nvPr>
        </p:nvSpPr>
        <p:spPr/>
        <p:txBody>
          <a:bodyPr/>
          <a:lstStyle/>
          <a:p>
            <a:r>
              <a:rPr lang="en-US" dirty="0" smtClean="0">
                <a:latin typeface="Calibri" panose="020F0502020204030204" pitchFamily="34" charset="0"/>
              </a:rPr>
              <a:t>Controls should mirror real-world</a:t>
            </a:r>
          </a:p>
          <a:p>
            <a:r>
              <a:rPr lang="en-US" dirty="0" smtClean="0">
                <a:latin typeface="Calibri" panose="020F0502020204030204" pitchFamily="34" charset="0"/>
              </a:rPr>
              <a:t>Which is better for dashboard speaker                     front / back control?</a:t>
            </a:r>
          </a:p>
          <a:p>
            <a:endParaRPr lang="en-US" dirty="0" smtClean="0">
              <a:latin typeface="Calibri" panose="020F0502020204030204" pitchFamily="34" charset="0"/>
            </a:endParaRPr>
          </a:p>
        </p:txBody>
      </p:sp>
    </p:spTree>
    <p:extLst>
      <p:ext uri="{BB962C8B-B14F-4D97-AF65-F5344CB8AC3E}">
        <p14:creationId xmlns:p14="http://schemas.microsoft.com/office/powerpoint/2010/main" val="2591688903"/>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5746" name="Line 2"/>
          <p:cNvSpPr>
            <a:spLocks noChangeShapeType="1"/>
          </p:cNvSpPr>
          <p:nvPr/>
        </p:nvSpPr>
        <p:spPr bwMode="auto">
          <a:xfrm>
            <a:off x="1982788" y="4310063"/>
            <a:ext cx="159861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47" name="Line 3"/>
          <p:cNvSpPr>
            <a:spLocks noChangeShapeType="1"/>
          </p:cNvSpPr>
          <p:nvPr/>
        </p:nvSpPr>
        <p:spPr bwMode="auto">
          <a:xfrm flipV="1">
            <a:off x="6292850" y="3973513"/>
            <a:ext cx="0" cy="1598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15748" name="Group 4"/>
          <p:cNvGrpSpPr>
            <a:grpSpLocks/>
          </p:cNvGrpSpPr>
          <p:nvPr/>
        </p:nvGrpSpPr>
        <p:grpSpPr bwMode="auto">
          <a:xfrm>
            <a:off x="5307013" y="2032000"/>
            <a:ext cx="3295650" cy="3625850"/>
            <a:chOff x="4299" y="2944"/>
            <a:chExt cx="960" cy="1056"/>
          </a:xfrm>
          <a:solidFill>
            <a:schemeClr val="bg1"/>
          </a:solidFill>
        </p:grpSpPr>
        <p:sp>
          <p:nvSpPr>
            <p:cNvPr id="415749" name="Rectangle 5"/>
            <p:cNvSpPr>
              <a:spLocks noChangeArrowheads="1"/>
            </p:cNvSpPr>
            <p:nvPr/>
          </p:nvSpPr>
          <p:spPr bwMode="auto">
            <a:xfrm>
              <a:off x="4299" y="2944"/>
              <a:ext cx="960" cy="1056"/>
            </a:xfrm>
            <a:prstGeom prst="rect">
              <a:avLst/>
            </a:prstGeom>
            <a:grpFill/>
            <a:ln w="38100">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0" name="Oval 6"/>
            <p:cNvSpPr>
              <a:spLocks noChangeArrowheads="1"/>
            </p:cNvSpPr>
            <p:nvPr/>
          </p:nvSpPr>
          <p:spPr bwMode="auto">
            <a:xfrm>
              <a:off x="4395" y="3040"/>
              <a:ext cx="336" cy="336"/>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1" name="Oval 7"/>
            <p:cNvSpPr>
              <a:spLocks noChangeArrowheads="1"/>
            </p:cNvSpPr>
            <p:nvPr/>
          </p:nvSpPr>
          <p:spPr bwMode="auto">
            <a:xfrm>
              <a:off x="4827" y="3040"/>
              <a:ext cx="336" cy="336"/>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2" name="Oval 8"/>
            <p:cNvSpPr>
              <a:spLocks noChangeArrowheads="1"/>
            </p:cNvSpPr>
            <p:nvPr/>
          </p:nvSpPr>
          <p:spPr bwMode="auto">
            <a:xfrm>
              <a:off x="4395" y="3472"/>
              <a:ext cx="336" cy="336"/>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3" name="Oval 9"/>
            <p:cNvSpPr>
              <a:spLocks noChangeArrowheads="1"/>
            </p:cNvSpPr>
            <p:nvPr/>
          </p:nvSpPr>
          <p:spPr bwMode="auto">
            <a:xfrm>
              <a:off x="4827" y="3472"/>
              <a:ext cx="336" cy="336"/>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4" name="Oval 10"/>
            <p:cNvSpPr>
              <a:spLocks noChangeArrowheads="1"/>
            </p:cNvSpPr>
            <p:nvPr/>
          </p:nvSpPr>
          <p:spPr bwMode="auto">
            <a:xfrm>
              <a:off x="4539" y="318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5" name="Oval 11"/>
            <p:cNvSpPr>
              <a:spLocks noChangeArrowheads="1"/>
            </p:cNvSpPr>
            <p:nvPr/>
          </p:nvSpPr>
          <p:spPr bwMode="auto">
            <a:xfrm>
              <a:off x="4971" y="318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6" name="Oval 12"/>
            <p:cNvSpPr>
              <a:spLocks noChangeArrowheads="1"/>
            </p:cNvSpPr>
            <p:nvPr/>
          </p:nvSpPr>
          <p:spPr bwMode="auto">
            <a:xfrm>
              <a:off x="4971" y="3616"/>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7" name="Oval 13"/>
            <p:cNvSpPr>
              <a:spLocks noChangeArrowheads="1"/>
            </p:cNvSpPr>
            <p:nvPr/>
          </p:nvSpPr>
          <p:spPr bwMode="auto">
            <a:xfrm>
              <a:off x="4539" y="3616"/>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8" name="Oval 14"/>
            <p:cNvSpPr>
              <a:spLocks noChangeArrowheads="1"/>
            </p:cNvSpPr>
            <p:nvPr/>
          </p:nvSpPr>
          <p:spPr bwMode="auto">
            <a:xfrm>
              <a:off x="4875" y="39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59" name="Oval 15"/>
            <p:cNvSpPr>
              <a:spLocks noChangeArrowheads="1"/>
            </p:cNvSpPr>
            <p:nvPr/>
          </p:nvSpPr>
          <p:spPr bwMode="auto">
            <a:xfrm>
              <a:off x="5115" y="39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0" name="Oval 16"/>
            <p:cNvSpPr>
              <a:spLocks noChangeArrowheads="1"/>
            </p:cNvSpPr>
            <p:nvPr/>
          </p:nvSpPr>
          <p:spPr bwMode="auto">
            <a:xfrm>
              <a:off x="4635" y="39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5761" name="Oval 17"/>
            <p:cNvSpPr>
              <a:spLocks noChangeArrowheads="1"/>
            </p:cNvSpPr>
            <p:nvPr/>
          </p:nvSpPr>
          <p:spPr bwMode="auto">
            <a:xfrm>
              <a:off x="4395" y="39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15762" name="Picture 18" descr="oven"/>
          <p:cNvPicPr>
            <a:picLocks noChangeAspect="1" noChangeArrowheads="1"/>
          </p:cNvPicPr>
          <p:nvPr/>
        </p:nvPicPr>
        <p:blipFill>
          <a:blip r:embed="rId3">
            <a:extLst>
              <a:ext uri="{28A0092B-C50C-407E-A947-70E740481C1C}">
                <a14:useLocalDpi xmlns:a14="http://schemas.microsoft.com/office/drawing/2010/main" val="0"/>
              </a:ext>
            </a:extLst>
          </a:blip>
          <a:srcRect l="11644" r="23286" b="47665"/>
          <a:stretch>
            <a:fillRect/>
          </a:stretch>
        </p:blipFill>
        <p:spPr bwMode="auto">
          <a:xfrm>
            <a:off x="579438" y="2032000"/>
            <a:ext cx="4187825" cy="3630613"/>
          </a:xfrm>
          <a:prstGeom prst="rect">
            <a:avLst/>
          </a:prstGeom>
          <a:noFill/>
          <a:extLst>
            <a:ext uri="{909E8E84-426E-40DD-AFC4-6F175D3DCCD1}">
              <a14:hiddenFill xmlns:a14="http://schemas.microsoft.com/office/drawing/2010/main">
                <a:solidFill>
                  <a:srgbClr val="FFFFFF"/>
                </a:solidFill>
              </a14:hiddenFill>
            </a:ext>
          </a:extLst>
        </p:spPr>
      </p:pic>
      <p:sp>
        <p:nvSpPr>
          <p:cNvPr id="415763" name="Rectangle 19"/>
          <p:cNvSpPr>
            <a:spLocks noGrp="1"/>
          </p:cNvSpPr>
          <p:nvPr>
            <p:ph type="title"/>
          </p:nvPr>
        </p:nvSpPr>
        <p:spPr/>
        <p:txBody>
          <a:bodyPr/>
          <a:lstStyle/>
          <a:p>
            <a:r>
              <a:rPr lang="en-US" dirty="0" smtClean="0">
                <a:latin typeface="Calibri" panose="020F0502020204030204" pitchFamily="34" charset="0"/>
              </a:rPr>
              <a:t>What is the Potential Problem, and How Might You Fix?</a:t>
            </a:r>
          </a:p>
        </p:txBody>
      </p:sp>
    </p:spTree>
    <p:extLst>
      <p:ext uri="{BB962C8B-B14F-4D97-AF65-F5344CB8AC3E}">
        <p14:creationId xmlns:p14="http://schemas.microsoft.com/office/powerpoint/2010/main" val="265451248"/>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17794" name="Line 2"/>
          <p:cNvSpPr>
            <a:spLocks noChangeShapeType="1"/>
          </p:cNvSpPr>
          <p:nvPr/>
        </p:nvSpPr>
        <p:spPr bwMode="auto">
          <a:xfrm>
            <a:off x="1982788" y="4310063"/>
            <a:ext cx="1598612" cy="0"/>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795" name="Line 3"/>
          <p:cNvSpPr>
            <a:spLocks noChangeShapeType="1"/>
          </p:cNvSpPr>
          <p:nvPr/>
        </p:nvSpPr>
        <p:spPr bwMode="auto">
          <a:xfrm flipV="1">
            <a:off x="6292850" y="3973513"/>
            <a:ext cx="0" cy="1598612"/>
          </a:xfrm>
          <a:prstGeom prst="line">
            <a:avLst/>
          </a:prstGeom>
          <a:noFill/>
          <a:ln>
            <a:noFill/>
          </a:ln>
          <a:effectLst/>
          <a:extLst>
            <a:ext uri="{909E8E84-426E-40DD-AFC4-6F175D3DCCD1}">
              <a14:hiddenFill xmlns:a14="http://schemas.microsoft.com/office/drawing/2010/main">
                <a:noFill/>
              </a14:hiddenFill>
            </a:ext>
            <a:ext uri="{91240B29-F687-4F45-9708-019B960494DF}">
              <a14:hiddenLine xmlns:a14="http://schemas.microsoft.com/office/drawing/2010/main" w="25400">
                <a:solidFill>
                  <a:schemeClr val="tx1"/>
                </a:solidFill>
                <a:round/>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17796" name="Group 4"/>
          <p:cNvGrpSpPr>
            <a:grpSpLocks/>
          </p:cNvGrpSpPr>
          <p:nvPr/>
        </p:nvGrpSpPr>
        <p:grpSpPr bwMode="auto">
          <a:xfrm>
            <a:off x="5338763" y="3854450"/>
            <a:ext cx="2836862" cy="2073275"/>
            <a:chOff x="3363" y="2499"/>
            <a:chExt cx="1787" cy="1306"/>
          </a:xfrm>
          <a:solidFill>
            <a:schemeClr val="bg1"/>
          </a:solidFill>
        </p:grpSpPr>
        <p:sp>
          <p:nvSpPr>
            <p:cNvPr id="417797" name="Rectangle 5"/>
            <p:cNvSpPr>
              <a:spLocks noChangeArrowheads="1"/>
            </p:cNvSpPr>
            <p:nvPr/>
          </p:nvSpPr>
          <p:spPr bwMode="auto">
            <a:xfrm>
              <a:off x="3363" y="2499"/>
              <a:ext cx="1787" cy="1306"/>
            </a:xfrm>
            <a:prstGeom prst="rect">
              <a:avLst/>
            </a:prstGeom>
            <a:grpFill/>
            <a:ln w="38100">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798" name="Oval 6"/>
            <p:cNvSpPr>
              <a:spLocks noChangeArrowheads="1"/>
            </p:cNvSpPr>
            <p:nvPr/>
          </p:nvSpPr>
          <p:spPr bwMode="auto">
            <a:xfrm>
              <a:off x="3500" y="2636"/>
              <a:ext cx="482" cy="482"/>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799" name="Oval 7"/>
            <p:cNvSpPr>
              <a:spLocks noChangeArrowheads="1"/>
            </p:cNvSpPr>
            <p:nvPr/>
          </p:nvSpPr>
          <p:spPr bwMode="auto">
            <a:xfrm>
              <a:off x="4119" y="2636"/>
              <a:ext cx="481" cy="482"/>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00" name="Oval 8"/>
            <p:cNvSpPr>
              <a:spLocks noChangeArrowheads="1"/>
            </p:cNvSpPr>
            <p:nvPr/>
          </p:nvSpPr>
          <p:spPr bwMode="auto">
            <a:xfrm>
              <a:off x="3500" y="3255"/>
              <a:ext cx="482" cy="481"/>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01" name="Oval 9"/>
            <p:cNvSpPr>
              <a:spLocks noChangeArrowheads="1"/>
            </p:cNvSpPr>
            <p:nvPr/>
          </p:nvSpPr>
          <p:spPr bwMode="auto">
            <a:xfrm>
              <a:off x="4119" y="3255"/>
              <a:ext cx="481" cy="481"/>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02" name="Oval 10"/>
            <p:cNvSpPr>
              <a:spLocks noChangeArrowheads="1"/>
            </p:cNvSpPr>
            <p:nvPr/>
          </p:nvSpPr>
          <p:spPr bwMode="auto">
            <a:xfrm>
              <a:off x="3707" y="2843"/>
              <a:ext cx="68" cy="6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03" name="Oval 11"/>
            <p:cNvSpPr>
              <a:spLocks noChangeArrowheads="1"/>
            </p:cNvSpPr>
            <p:nvPr/>
          </p:nvSpPr>
          <p:spPr bwMode="auto">
            <a:xfrm>
              <a:off x="4325" y="2843"/>
              <a:ext cx="69" cy="6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04" name="Oval 12"/>
            <p:cNvSpPr>
              <a:spLocks noChangeArrowheads="1"/>
            </p:cNvSpPr>
            <p:nvPr/>
          </p:nvSpPr>
          <p:spPr bwMode="auto">
            <a:xfrm>
              <a:off x="4325" y="3461"/>
              <a:ext cx="69"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05" name="Oval 13"/>
            <p:cNvSpPr>
              <a:spLocks noChangeArrowheads="1"/>
            </p:cNvSpPr>
            <p:nvPr/>
          </p:nvSpPr>
          <p:spPr bwMode="auto">
            <a:xfrm>
              <a:off x="3707" y="3461"/>
              <a:ext cx="68"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417806" name="Group 14"/>
            <p:cNvGrpSpPr>
              <a:grpSpLocks/>
            </p:cNvGrpSpPr>
            <p:nvPr/>
          </p:nvGrpSpPr>
          <p:grpSpPr bwMode="auto">
            <a:xfrm>
              <a:off x="4806" y="3461"/>
              <a:ext cx="207" cy="207"/>
              <a:chOff x="2496" y="2304"/>
              <a:chExt cx="144" cy="144"/>
            </a:xfrm>
            <a:grpFill/>
          </p:grpSpPr>
          <p:sp>
            <p:nvSpPr>
              <p:cNvPr id="417807" name="Oval 15"/>
              <p:cNvSpPr>
                <a:spLocks noChangeArrowheads="1"/>
              </p:cNvSpPr>
              <p:nvPr/>
            </p:nvSpPr>
            <p:spPr bwMode="auto">
              <a:xfrm>
                <a:off x="2592" y="2400"/>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08" name="Oval 16"/>
              <p:cNvSpPr>
                <a:spLocks noChangeArrowheads="1"/>
              </p:cNvSpPr>
              <p:nvPr/>
            </p:nvSpPr>
            <p:spPr bwMode="auto">
              <a:xfrm>
                <a:off x="2496" y="2400"/>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09" name="Oval 17"/>
              <p:cNvSpPr>
                <a:spLocks noChangeArrowheads="1"/>
              </p:cNvSpPr>
              <p:nvPr/>
            </p:nvSpPr>
            <p:spPr bwMode="auto">
              <a:xfrm>
                <a:off x="2592" y="23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10" name="Oval 18"/>
              <p:cNvSpPr>
                <a:spLocks noChangeArrowheads="1"/>
              </p:cNvSpPr>
              <p:nvPr/>
            </p:nvSpPr>
            <p:spPr bwMode="auto">
              <a:xfrm>
                <a:off x="2496" y="23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grpSp>
        <p:nvGrpSpPr>
          <p:cNvPr id="417811" name="Group 19"/>
          <p:cNvGrpSpPr>
            <a:grpSpLocks/>
          </p:cNvGrpSpPr>
          <p:nvPr/>
        </p:nvGrpSpPr>
        <p:grpSpPr bwMode="auto">
          <a:xfrm>
            <a:off x="4516438" y="1566863"/>
            <a:ext cx="1524000" cy="1676400"/>
            <a:chOff x="4299" y="2944"/>
            <a:chExt cx="960" cy="1056"/>
          </a:xfrm>
          <a:solidFill>
            <a:schemeClr val="bg1"/>
          </a:solidFill>
        </p:grpSpPr>
        <p:sp>
          <p:nvSpPr>
            <p:cNvPr id="417812" name="Rectangle 20"/>
            <p:cNvSpPr>
              <a:spLocks noChangeArrowheads="1"/>
            </p:cNvSpPr>
            <p:nvPr/>
          </p:nvSpPr>
          <p:spPr bwMode="auto">
            <a:xfrm>
              <a:off x="4299" y="2944"/>
              <a:ext cx="960" cy="1056"/>
            </a:xfrm>
            <a:prstGeom prst="rect">
              <a:avLst/>
            </a:prstGeom>
            <a:grpFill/>
            <a:ln w="38100">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13" name="Oval 21"/>
            <p:cNvSpPr>
              <a:spLocks noChangeArrowheads="1"/>
            </p:cNvSpPr>
            <p:nvPr/>
          </p:nvSpPr>
          <p:spPr bwMode="auto">
            <a:xfrm>
              <a:off x="4395" y="3040"/>
              <a:ext cx="336" cy="336"/>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14" name="Oval 22"/>
            <p:cNvSpPr>
              <a:spLocks noChangeArrowheads="1"/>
            </p:cNvSpPr>
            <p:nvPr/>
          </p:nvSpPr>
          <p:spPr bwMode="auto">
            <a:xfrm>
              <a:off x="4827" y="3040"/>
              <a:ext cx="336" cy="336"/>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15" name="Oval 23"/>
            <p:cNvSpPr>
              <a:spLocks noChangeArrowheads="1"/>
            </p:cNvSpPr>
            <p:nvPr/>
          </p:nvSpPr>
          <p:spPr bwMode="auto">
            <a:xfrm>
              <a:off x="4395" y="3472"/>
              <a:ext cx="336" cy="336"/>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16" name="Oval 24"/>
            <p:cNvSpPr>
              <a:spLocks noChangeArrowheads="1"/>
            </p:cNvSpPr>
            <p:nvPr/>
          </p:nvSpPr>
          <p:spPr bwMode="auto">
            <a:xfrm>
              <a:off x="4827" y="3472"/>
              <a:ext cx="336" cy="336"/>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17" name="Oval 25"/>
            <p:cNvSpPr>
              <a:spLocks noChangeArrowheads="1"/>
            </p:cNvSpPr>
            <p:nvPr/>
          </p:nvSpPr>
          <p:spPr bwMode="auto">
            <a:xfrm>
              <a:off x="4539" y="318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18" name="Oval 26"/>
            <p:cNvSpPr>
              <a:spLocks noChangeArrowheads="1"/>
            </p:cNvSpPr>
            <p:nvPr/>
          </p:nvSpPr>
          <p:spPr bwMode="auto">
            <a:xfrm>
              <a:off x="4971" y="318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19" name="Oval 27"/>
            <p:cNvSpPr>
              <a:spLocks noChangeArrowheads="1"/>
            </p:cNvSpPr>
            <p:nvPr/>
          </p:nvSpPr>
          <p:spPr bwMode="auto">
            <a:xfrm>
              <a:off x="4971" y="3616"/>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20" name="Oval 28"/>
            <p:cNvSpPr>
              <a:spLocks noChangeArrowheads="1"/>
            </p:cNvSpPr>
            <p:nvPr/>
          </p:nvSpPr>
          <p:spPr bwMode="auto">
            <a:xfrm>
              <a:off x="4539" y="3616"/>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21" name="Oval 29"/>
            <p:cNvSpPr>
              <a:spLocks noChangeArrowheads="1"/>
            </p:cNvSpPr>
            <p:nvPr/>
          </p:nvSpPr>
          <p:spPr bwMode="auto">
            <a:xfrm>
              <a:off x="4875" y="39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22" name="Oval 30"/>
            <p:cNvSpPr>
              <a:spLocks noChangeArrowheads="1"/>
            </p:cNvSpPr>
            <p:nvPr/>
          </p:nvSpPr>
          <p:spPr bwMode="auto">
            <a:xfrm>
              <a:off x="5115" y="39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23" name="Oval 31"/>
            <p:cNvSpPr>
              <a:spLocks noChangeArrowheads="1"/>
            </p:cNvSpPr>
            <p:nvPr/>
          </p:nvSpPr>
          <p:spPr bwMode="auto">
            <a:xfrm>
              <a:off x="4635" y="39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24" name="Oval 32"/>
            <p:cNvSpPr>
              <a:spLocks noChangeArrowheads="1"/>
            </p:cNvSpPr>
            <p:nvPr/>
          </p:nvSpPr>
          <p:spPr bwMode="auto">
            <a:xfrm>
              <a:off x="4395" y="3904"/>
              <a:ext cx="48" cy="48"/>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pic>
        <p:nvPicPr>
          <p:cNvPr id="417825" name="Picture 33" descr="oven"/>
          <p:cNvPicPr>
            <a:picLocks noChangeAspect="1" noChangeArrowheads="1"/>
          </p:cNvPicPr>
          <p:nvPr/>
        </p:nvPicPr>
        <p:blipFill>
          <a:blip r:embed="rId3">
            <a:extLst>
              <a:ext uri="{28A0092B-C50C-407E-A947-70E740481C1C}">
                <a14:useLocalDpi xmlns:a14="http://schemas.microsoft.com/office/drawing/2010/main" val="0"/>
              </a:ext>
            </a:extLst>
          </a:blip>
          <a:srcRect l="11644" t="4320" r="23286" b="65062"/>
          <a:stretch>
            <a:fillRect/>
          </a:stretch>
        </p:blipFill>
        <p:spPr bwMode="auto">
          <a:xfrm>
            <a:off x="1146175" y="1566863"/>
            <a:ext cx="3260725" cy="1654175"/>
          </a:xfrm>
          <a:prstGeom prst="rect">
            <a:avLst/>
          </a:prstGeom>
          <a:noFill/>
          <a:extLst>
            <a:ext uri="{909E8E84-426E-40DD-AFC4-6F175D3DCCD1}">
              <a14:hiddenFill xmlns:a14="http://schemas.microsoft.com/office/drawing/2010/main">
                <a:solidFill>
                  <a:srgbClr val="FFFFFF"/>
                </a:solidFill>
              </a14:hiddenFill>
            </a:ext>
          </a:extLst>
        </p:spPr>
      </p:pic>
      <p:grpSp>
        <p:nvGrpSpPr>
          <p:cNvPr id="417826" name="Group 34"/>
          <p:cNvGrpSpPr>
            <a:grpSpLocks/>
          </p:cNvGrpSpPr>
          <p:nvPr/>
        </p:nvGrpSpPr>
        <p:grpSpPr bwMode="auto">
          <a:xfrm>
            <a:off x="2095500" y="3854450"/>
            <a:ext cx="2182813" cy="2401888"/>
            <a:chOff x="1320" y="2428"/>
            <a:chExt cx="1375" cy="1513"/>
          </a:xfrm>
          <a:solidFill>
            <a:schemeClr val="bg1"/>
          </a:solidFill>
        </p:grpSpPr>
        <p:sp>
          <p:nvSpPr>
            <p:cNvPr id="417827" name="Rectangle 35"/>
            <p:cNvSpPr>
              <a:spLocks noChangeArrowheads="1"/>
            </p:cNvSpPr>
            <p:nvPr/>
          </p:nvSpPr>
          <p:spPr bwMode="auto">
            <a:xfrm>
              <a:off x="1320" y="2428"/>
              <a:ext cx="1375" cy="1513"/>
            </a:xfrm>
            <a:prstGeom prst="rect">
              <a:avLst/>
            </a:prstGeom>
            <a:grpFill/>
            <a:ln w="38100">
              <a:solidFill>
                <a:srgbClr val="333333"/>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28" name="Oval 36"/>
            <p:cNvSpPr>
              <a:spLocks noChangeArrowheads="1"/>
            </p:cNvSpPr>
            <p:nvPr/>
          </p:nvSpPr>
          <p:spPr bwMode="auto">
            <a:xfrm>
              <a:off x="1483" y="2566"/>
              <a:ext cx="482" cy="481"/>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29" name="Oval 37"/>
            <p:cNvSpPr>
              <a:spLocks noChangeArrowheads="1"/>
            </p:cNvSpPr>
            <p:nvPr/>
          </p:nvSpPr>
          <p:spPr bwMode="auto">
            <a:xfrm>
              <a:off x="1370" y="3185"/>
              <a:ext cx="481" cy="481"/>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0" name="Oval 38"/>
            <p:cNvSpPr>
              <a:spLocks noChangeArrowheads="1"/>
            </p:cNvSpPr>
            <p:nvPr/>
          </p:nvSpPr>
          <p:spPr bwMode="auto">
            <a:xfrm>
              <a:off x="1690" y="2772"/>
              <a:ext cx="68"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1" name="Oval 39"/>
            <p:cNvSpPr>
              <a:spLocks noChangeArrowheads="1"/>
            </p:cNvSpPr>
            <p:nvPr/>
          </p:nvSpPr>
          <p:spPr bwMode="auto">
            <a:xfrm>
              <a:off x="1576" y="3391"/>
              <a:ext cx="69"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2" name="Oval 40"/>
            <p:cNvSpPr>
              <a:spLocks noChangeArrowheads="1"/>
            </p:cNvSpPr>
            <p:nvPr/>
          </p:nvSpPr>
          <p:spPr bwMode="auto">
            <a:xfrm>
              <a:off x="2145" y="3803"/>
              <a:ext cx="69"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3" name="Oval 41"/>
            <p:cNvSpPr>
              <a:spLocks noChangeArrowheads="1"/>
            </p:cNvSpPr>
            <p:nvPr/>
          </p:nvSpPr>
          <p:spPr bwMode="auto">
            <a:xfrm>
              <a:off x="2489" y="3803"/>
              <a:ext cx="69"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4" name="Oval 42"/>
            <p:cNvSpPr>
              <a:spLocks noChangeArrowheads="1"/>
            </p:cNvSpPr>
            <p:nvPr/>
          </p:nvSpPr>
          <p:spPr bwMode="auto">
            <a:xfrm>
              <a:off x="1801" y="3803"/>
              <a:ext cx="69"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5" name="Oval 43"/>
            <p:cNvSpPr>
              <a:spLocks noChangeArrowheads="1"/>
            </p:cNvSpPr>
            <p:nvPr/>
          </p:nvSpPr>
          <p:spPr bwMode="auto">
            <a:xfrm>
              <a:off x="1458" y="3803"/>
              <a:ext cx="68"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6" name="Oval 44"/>
            <p:cNvSpPr>
              <a:spLocks noChangeArrowheads="1"/>
            </p:cNvSpPr>
            <p:nvPr/>
          </p:nvSpPr>
          <p:spPr bwMode="auto">
            <a:xfrm>
              <a:off x="2146" y="2572"/>
              <a:ext cx="482" cy="481"/>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7" name="Oval 45"/>
            <p:cNvSpPr>
              <a:spLocks noChangeArrowheads="1"/>
            </p:cNvSpPr>
            <p:nvPr/>
          </p:nvSpPr>
          <p:spPr bwMode="auto">
            <a:xfrm>
              <a:off x="2033" y="3191"/>
              <a:ext cx="481" cy="481"/>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8" name="Oval 46"/>
            <p:cNvSpPr>
              <a:spLocks noChangeArrowheads="1"/>
            </p:cNvSpPr>
            <p:nvPr/>
          </p:nvSpPr>
          <p:spPr bwMode="auto">
            <a:xfrm>
              <a:off x="2353" y="2778"/>
              <a:ext cx="68"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39" name="Oval 47"/>
            <p:cNvSpPr>
              <a:spLocks noChangeArrowheads="1"/>
            </p:cNvSpPr>
            <p:nvPr/>
          </p:nvSpPr>
          <p:spPr bwMode="auto">
            <a:xfrm>
              <a:off x="2239" y="3397"/>
              <a:ext cx="69" cy="69"/>
            </a:xfrm>
            <a:prstGeom prst="ellipse">
              <a:avLst/>
            </a:prstGeom>
            <a:grpFill/>
            <a:ln w="38100">
              <a:solidFill>
                <a:srgbClr val="333333"/>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417840" name="Rectangle 48"/>
          <p:cNvSpPr>
            <a:spLocks noChangeArrowheads="1"/>
          </p:cNvSpPr>
          <p:nvPr/>
        </p:nvSpPr>
        <p:spPr bwMode="auto">
          <a:xfrm>
            <a:off x="1515269" y="3429000"/>
            <a:ext cx="6764337" cy="2887663"/>
          </a:xfrm>
          <a:prstGeom prst="rect">
            <a:avLst/>
          </a:prstGeom>
          <a:solidFill>
            <a:srgbClr val="DED9B7"/>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17841" name="Rectangle 49"/>
          <p:cNvSpPr>
            <a:spLocks noGrp="1"/>
          </p:cNvSpPr>
          <p:nvPr>
            <p:ph type="title"/>
          </p:nvPr>
        </p:nvSpPr>
        <p:spPr/>
        <p:txBody>
          <a:bodyPr/>
          <a:lstStyle/>
          <a:p>
            <a:r>
              <a:rPr lang="en-US" dirty="0" smtClean="0">
                <a:latin typeface="Calibri" panose="020F0502020204030204" pitchFamily="34" charset="0"/>
              </a:rPr>
              <a:t>Map Interface Controls</a:t>
            </a:r>
          </a:p>
        </p:txBody>
      </p:sp>
    </p:spTree>
    <p:extLst>
      <p:ext uri="{BB962C8B-B14F-4D97-AF65-F5344CB8AC3E}">
        <p14:creationId xmlns:p14="http://schemas.microsoft.com/office/powerpoint/2010/main" val="4158938715"/>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1" presetClass="exit" presetSubtype="0" fill="hold" grpId="0" nodeType="withEffect">
                                  <p:stCondLst>
                                    <p:cond delay="0"/>
                                  </p:stCondLst>
                                  <p:childTnLst>
                                    <p:set>
                                      <p:cBhvr>
                                        <p:cTn id="6" dur="1" fill="hold">
                                          <p:stCondLst>
                                            <p:cond delay="0"/>
                                          </p:stCondLst>
                                        </p:cTn>
                                        <p:tgtEl>
                                          <p:spTgt spid="41784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1784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5570" name="Rectangle 2"/>
          <p:cNvSpPr>
            <a:spLocks noGrp="1"/>
          </p:cNvSpPr>
          <p:nvPr>
            <p:ph type="title"/>
          </p:nvPr>
        </p:nvSpPr>
        <p:spPr>
          <a:no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latin typeface="Calibri" panose="020F0502020204030204" pitchFamily="34" charset="0"/>
              </a:rPr>
              <a:t>Another Example </a:t>
            </a:r>
            <a:br>
              <a:rPr lang="en-US" dirty="0" smtClean="0">
                <a:latin typeface="Calibri" panose="020F0502020204030204" pitchFamily="34" charset="0"/>
              </a:rPr>
            </a:br>
            <a:r>
              <a:rPr lang="en-US" sz="3200" dirty="0" smtClean="0">
                <a:latin typeface="Calibri" panose="020F0502020204030204" pitchFamily="34" charset="0"/>
              </a:rPr>
              <a:t>Refrigerator</a:t>
            </a:r>
          </a:p>
        </p:txBody>
      </p:sp>
      <p:sp>
        <p:nvSpPr>
          <p:cNvPr id="365571" name="Rectangle 3"/>
          <p:cNvSpPr>
            <a:spLocks noGrp="1"/>
          </p:cNvSpPr>
          <p:nvPr>
            <p:ph type="body" idx="1"/>
          </p:nvPr>
        </p:nvSpPr>
        <p:spPr>
          <a:xfrm>
            <a:off x="1536700" y="5340350"/>
            <a:ext cx="6778625" cy="546100"/>
          </a:xfrm>
          <a:no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marL="0" indent="0">
              <a:lnSpc>
                <a:spcPct val="90000"/>
              </a:lnSpc>
              <a:buFont typeface="Arial" pitchFamily="34" charset="0"/>
              <a:buNone/>
            </a:pPr>
            <a:r>
              <a:rPr lang="en-US" b="1" dirty="0" smtClean="0"/>
              <a:t>Problem:</a:t>
            </a:r>
            <a:r>
              <a:rPr lang="en-US" dirty="0" smtClean="0"/>
              <a:t> Freezer too cold, but fresh food just right</a:t>
            </a:r>
          </a:p>
        </p:txBody>
      </p:sp>
      <p:grpSp>
        <p:nvGrpSpPr>
          <p:cNvPr id="365572" name="Group 4"/>
          <p:cNvGrpSpPr>
            <a:grpSpLocks/>
          </p:cNvGrpSpPr>
          <p:nvPr/>
        </p:nvGrpSpPr>
        <p:grpSpPr bwMode="auto">
          <a:xfrm>
            <a:off x="1660525" y="1676400"/>
            <a:ext cx="2395538" cy="3476625"/>
            <a:chOff x="2126" y="955"/>
            <a:chExt cx="1509" cy="2190"/>
          </a:xfrm>
        </p:grpSpPr>
        <p:sp>
          <p:nvSpPr>
            <p:cNvPr id="365573" name="Rectangle 5"/>
            <p:cNvSpPr>
              <a:spLocks noChangeArrowheads="1"/>
            </p:cNvSpPr>
            <p:nvPr/>
          </p:nvSpPr>
          <p:spPr bwMode="auto">
            <a:xfrm>
              <a:off x="2140" y="955"/>
              <a:ext cx="1480" cy="2190"/>
            </a:xfrm>
            <a:prstGeom prst="rect">
              <a:avLst/>
            </a:prstGeom>
            <a:solidFill>
              <a:srgbClr val="FFFFFF"/>
            </a:solidFill>
            <a:ln w="38100">
              <a:solidFill>
                <a:srgbClr val="3E4E6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74" name="Rectangle 6"/>
            <p:cNvSpPr>
              <a:spLocks noChangeArrowheads="1"/>
            </p:cNvSpPr>
            <p:nvPr/>
          </p:nvSpPr>
          <p:spPr bwMode="auto">
            <a:xfrm>
              <a:off x="2126" y="1589"/>
              <a:ext cx="1509" cy="16"/>
            </a:xfrm>
            <a:prstGeom prst="rect">
              <a:avLst/>
            </a:prstGeom>
            <a:solidFill>
              <a:srgbClr val="FFFFFF"/>
            </a:solidFill>
            <a:ln w="38100">
              <a:solidFill>
                <a:srgbClr val="3E4E6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5575" name="Line 7"/>
          <p:cNvSpPr>
            <a:spLocks noChangeShapeType="1"/>
          </p:cNvSpPr>
          <p:nvPr/>
        </p:nvSpPr>
        <p:spPr bwMode="auto">
          <a:xfrm flipH="1">
            <a:off x="3657600" y="1905000"/>
            <a:ext cx="1371600" cy="422275"/>
          </a:xfrm>
          <a:prstGeom prst="line">
            <a:avLst/>
          </a:prstGeom>
          <a:noFill/>
          <a:ln w="38100">
            <a:solidFill>
              <a:srgbClr val="993366"/>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76" name="Rectangle 8"/>
          <p:cNvSpPr>
            <a:spLocks noChangeArrowheads="1"/>
          </p:cNvSpPr>
          <p:nvPr/>
        </p:nvSpPr>
        <p:spPr bwMode="auto">
          <a:xfrm>
            <a:off x="5049838" y="1679575"/>
            <a:ext cx="1247136" cy="4623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E4E6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sz="2400" dirty="0" smtClean="0"/>
              <a:t>Freezer</a:t>
            </a:r>
            <a:endParaRPr lang="en-US" sz="2400" dirty="0">
              <a:solidFill>
                <a:schemeClr val="accent1"/>
              </a:solidFill>
              <a:effectLst>
                <a:outerShdw blurRad="38100" dist="38100" dir="2700000" algn="tl">
                  <a:srgbClr val="C0C0C0"/>
                </a:outerShdw>
              </a:effectLst>
            </a:endParaRPr>
          </a:p>
        </p:txBody>
      </p:sp>
      <p:sp>
        <p:nvSpPr>
          <p:cNvPr id="365580" name="Line 12"/>
          <p:cNvSpPr>
            <a:spLocks noChangeShapeType="1"/>
          </p:cNvSpPr>
          <p:nvPr/>
        </p:nvSpPr>
        <p:spPr bwMode="auto">
          <a:xfrm flipH="1" flipV="1">
            <a:off x="3657600" y="3540125"/>
            <a:ext cx="1371600" cy="422275"/>
          </a:xfrm>
          <a:prstGeom prst="line">
            <a:avLst/>
          </a:prstGeom>
          <a:noFill/>
          <a:ln w="38100">
            <a:solidFill>
              <a:srgbClr val="993366"/>
            </a:solidFill>
            <a:round/>
            <a:headEnd type="none" w="sm" len="sm"/>
            <a:tailEnd type="stealth" w="med" len="lg"/>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5582" name="Rectangle 14"/>
          <p:cNvSpPr>
            <a:spLocks noChangeArrowheads="1"/>
          </p:cNvSpPr>
          <p:nvPr/>
        </p:nvSpPr>
        <p:spPr bwMode="auto">
          <a:xfrm>
            <a:off x="5049838" y="3733800"/>
            <a:ext cx="1657505" cy="462307"/>
          </a:xfrm>
          <a:prstGeom prst="rect">
            <a:avLst/>
          </a:prstGeom>
          <a:noFill/>
          <a:ln>
            <a:noFill/>
          </a:ln>
          <a:effectLst/>
          <a:extLst>
            <a:ext uri="{909E8E84-426E-40DD-AFC4-6F175D3DCCD1}">
              <a14:hiddenFill xmlns:a14="http://schemas.microsoft.com/office/drawing/2010/main">
                <a:solidFill>
                  <a:schemeClr val="bg1"/>
                </a:solidFill>
              </a14:hiddenFill>
            </a:ext>
            <a:ext uri="{91240B29-F687-4F45-9708-019B960494DF}">
              <a14:hiddenLine xmlns:a14="http://schemas.microsoft.com/office/drawing/2010/main" w="38100">
                <a:solidFill>
                  <a:srgbClr val="3E4E6C"/>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r>
              <a:rPr lang="en-US" sz="2400" dirty="0" smtClean="0"/>
              <a:t>Fresh </a:t>
            </a:r>
            <a:r>
              <a:rPr lang="en-US" sz="2400" dirty="0"/>
              <a:t>food</a:t>
            </a:r>
          </a:p>
        </p:txBody>
      </p:sp>
    </p:spTree>
    <p:extLst>
      <p:ext uri="{BB962C8B-B14F-4D97-AF65-F5344CB8AC3E}">
        <p14:creationId xmlns:p14="http://schemas.microsoft.com/office/powerpoint/2010/main" val="286774715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3330" name="Picture 2" descr="map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108075"/>
            <a:ext cx="8915400" cy="5749925"/>
          </a:xfrm>
          <a:prstGeom prst="rect">
            <a:avLst/>
          </a:prstGeom>
          <a:noFill/>
          <a:extLst>
            <a:ext uri="{909E8E84-426E-40DD-AFC4-6F175D3DCCD1}">
              <a14:hiddenFill xmlns:a14="http://schemas.microsoft.com/office/drawing/2010/main">
                <a:solidFill>
                  <a:srgbClr val="FFFFFF"/>
                </a:solidFill>
              </a14:hiddenFill>
            </a:ext>
          </a:extLst>
        </p:spPr>
      </p:pic>
      <p:sp>
        <p:nvSpPr>
          <p:cNvPr id="1123331" name="Rectangle 3"/>
          <p:cNvSpPr>
            <a:spLocks noGrp="1" noChangeArrowheads="1"/>
          </p:cNvSpPr>
          <p:nvPr>
            <p:ph type="title"/>
          </p:nvPr>
        </p:nvSpPr>
        <p:spPr/>
        <p:txBody>
          <a:bodyPr/>
          <a:lstStyle/>
          <a:p>
            <a:r>
              <a:rPr lang="en-US" dirty="0"/>
              <a:t>Map #</a:t>
            </a:r>
            <a:r>
              <a:rPr lang="en-US" dirty="0" smtClean="0"/>
              <a:t>1: Poor Mapping of Colors </a:t>
            </a:r>
            <a:endParaRPr lang="en-US" dirty="0"/>
          </a:p>
        </p:txBody>
      </p:sp>
      <p:pic>
        <p:nvPicPr>
          <p:cNvPr id="1123332" name="Picture 4" descr="scale2"/>
          <p:cNvPicPr>
            <a:picLocks noChangeAspect="1" noChangeArrowheads="1"/>
          </p:cNvPicPr>
          <p:nvPr/>
        </p:nvPicPr>
        <p:blipFill>
          <a:blip r:embed="rId4">
            <a:extLst>
              <a:ext uri="{28A0092B-C50C-407E-A947-70E740481C1C}">
                <a14:useLocalDpi xmlns:a14="http://schemas.microsoft.com/office/drawing/2010/main" val="0"/>
              </a:ext>
            </a:extLst>
          </a:blip>
          <a:srcRect l="5890" t="1678" r="1964" b="2014"/>
          <a:stretch>
            <a:fillRect/>
          </a:stretch>
        </p:blipFill>
        <p:spPr bwMode="auto">
          <a:xfrm>
            <a:off x="6997700" y="4235450"/>
            <a:ext cx="2146300" cy="262255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41634379"/>
      </p:ext>
    </p:extLst>
  </p:cSld>
  <p:clrMapOvr>
    <a:masterClrMapping/>
  </p:clrMapOvr>
  <p:transition>
    <p:dissolv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125378" name="Picture 2" descr="map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93788"/>
            <a:ext cx="8915400" cy="5764212"/>
          </a:xfrm>
          <a:prstGeom prst="rect">
            <a:avLst/>
          </a:prstGeom>
          <a:noFill/>
          <a:extLst>
            <a:ext uri="{909E8E84-426E-40DD-AFC4-6F175D3DCCD1}">
              <a14:hiddenFill xmlns:a14="http://schemas.microsoft.com/office/drawing/2010/main">
                <a:solidFill>
                  <a:srgbClr val="FFFFFF"/>
                </a:solidFill>
              </a14:hiddenFill>
            </a:ext>
          </a:extLst>
        </p:spPr>
      </p:pic>
      <p:sp>
        <p:nvSpPr>
          <p:cNvPr id="1125379" name="Rectangle 3"/>
          <p:cNvSpPr>
            <a:spLocks noGrp="1" noChangeArrowheads="1"/>
          </p:cNvSpPr>
          <p:nvPr>
            <p:ph type="title"/>
          </p:nvPr>
        </p:nvSpPr>
        <p:spPr/>
        <p:txBody>
          <a:bodyPr/>
          <a:lstStyle/>
          <a:p>
            <a:r>
              <a:rPr lang="en-US" dirty="0"/>
              <a:t>Map #</a:t>
            </a:r>
            <a:r>
              <a:rPr lang="en-US" dirty="0" smtClean="0"/>
              <a:t>2: Better Mapping of Colors</a:t>
            </a:r>
            <a:endParaRPr lang="en-US" dirty="0"/>
          </a:p>
        </p:txBody>
      </p:sp>
      <p:pic>
        <p:nvPicPr>
          <p:cNvPr id="1125380" name="Picture 4" descr="Scale1"/>
          <p:cNvPicPr>
            <a:picLocks noChangeAspect="1" noChangeArrowheads="1"/>
          </p:cNvPicPr>
          <p:nvPr/>
        </p:nvPicPr>
        <p:blipFill>
          <a:blip r:embed="rId4">
            <a:extLst>
              <a:ext uri="{28A0092B-C50C-407E-A947-70E740481C1C}">
                <a14:useLocalDpi xmlns:a14="http://schemas.microsoft.com/office/drawing/2010/main" val="0"/>
              </a:ext>
            </a:extLst>
          </a:blip>
          <a:srcRect l="7817" t="1004" r="2977" b="1340"/>
          <a:stretch>
            <a:fillRect/>
          </a:stretch>
        </p:blipFill>
        <p:spPr bwMode="auto">
          <a:xfrm>
            <a:off x="6951663" y="4191000"/>
            <a:ext cx="2192337" cy="26670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82397370"/>
      </p:ext>
    </p:extLst>
  </p:cSld>
  <p:clrMapOvr>
    <a:masterClrMapping/>
  </p:clrMapOvr>
  <p:transition>
    <p:dissolv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44773" name="Picture 5" descr="IMG_20110223_170719"/>
          <p:cNvPicPr>
            <a:picLocks noChangeAspect="1" noChangeArrowheads="1"/>
          </p:cNvPicPr>
          <p:nvPr/>
        </p:nvPicPr>
        <p:blipFill>
          <a:blip r:embed="rId3">
            <a:extLst>
              <a:ext uri="{28A0092B-C50C-407E-A947-70E740481C1C}">
                <a14:useLocalDpi xmlns:a14="http://schemas.microsoft.com/office/drawing/2010/main" val="0"/>
              </a:ext>
            </a:extLst>
          </a:blip>
          <a:srcRect l="7275" t="16788" r="6430" b="13478"/>
          <a:stretch>
            <a:fillRect/>
          </a:stretch>
        </p:blipFill>
        <p:spPr bwMode="auto">
          <a:xfrm>
            <a:off x="114300" y="1171575"/>
            <a:ext cx="8915400" cy="5381625"/>
          </a:xfrm>
          <a:prstGeom prst="rect">
            <a:avLst/>
          </a:prstGeom>
          <a:noFill/>
          <a:extLst>
            <a:ext uri="{909E8E84-426E-40DD-AFC4-6F175D3DCCD1}">
              <a14:hiddenFill xmlns:a14="http://schemas.microsoft.com/office/drawing/2010/main">
                <a:solidFill>
                  <a:srgbClr val="FFFFFF"/>
                </a:solidFill>
              </a14:hiddenFill>
            </a:ext>
          </a:extLst>
        </p:spPr>
      </p:pic>
      <p:sp>
        <p:nvSpPr>
          <p:cNvPr id="2" name="Title 1"/>
          <p:cNvSpPr>
            <a:spLocks noGrp="1"/>
          </p:cNvSpPr>
          <p:nvPr>
            <p:ph type="title"/>
          </p:nvPr>
        </p:nvSpPr>
        <p:spPr/>
        <p:txBody>
          <a:bodyPr/>
          <a:lstStyle/>
          <a:p>
            <a:r>
              <a:rPr lang="en-US" dirty="0">
                <a:latin typeface="Calibri" panose="020F0502020204030204" pitchFamily="34" charset="0"/>
              </a:rPr>
              <a:t>Newell Simon Hall 1305 (old)</a:t>
            </a:r>
            <a:endParaRPr lang="en-US" dirty="0"/>
          </a:p>
        </p:txBody>
      </p:sp>
    </p:spTree>
    <p:extLst>
      <p:ext uri="{BB962C8B-B14F-4D97-AF65-F5344CB8AC3E}">
        <p14:creationId xmlns:p14="http://schemas.microsoft.com/office/powerpoint/2010/main" val="3568842262"/>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sz="half" idx="1"/>
          </p:nvPr>
        </p:nvSpPr>
        <p:spPr/>
        <p:txBody>
          <a:bodyPr/>
          <a:lstStyle/>
          <a:p>
            <a:endParaRPr lang="en-US"/>
          </a:p>
        </p:txBody>
      </p:sp>
      <p:sp>
        <p:nvSpPr>
          <p:cNvPr id="4" name="Content Placeholder 3"/>
          <p:cNvSpPr>
            <a:spLocks noGrp="1"/>
          </p:cNvSpPr>
          <p:nvPr>
            <p:ph sz="half" idx="2"/>
          </p:nvPr>
        </p:nvSpPr>
        <p:spPr/>
        <p:txBody>
          <a:bodyPr/>
          <a:lstStyle/>
          <a:p>
            <a:endParaRPr lang="en-US"/>
          </a:p>
        </p:txBody>
      </p:sp>
      <p:pic>
        <p:nvPicPr>
          <p:cNvPr id="5" name="Picture 2" descr="C:\Users\jasonh\Desktop\pui examples\light-switch-rooms-qOfXRPa.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066800"/>
            <a:ext cx="9566031" cy="5181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84955438"/>
      </p:ext>
    </p:extLst>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pic>
        <p:nvPicPr>
          <p:cNvPr id="4710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0" y="997327"/>
            <a:ext cx="3962400" cy="56003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08" name="Picture 4"/>
          <p:cNvPicPr>
            <a:picLocks noChangeAspect="1" noChangeArrowheads="1"/>
          </p:cNvPicPr>
          <p:nvPr/>
        </p:nvPicPr>
        <p:blipFill rotWithShape="1">
          <a:blip r:embed="rId4">
            <a:extLst>
              <a:ext uri="{28A0092B-C50C-407E-A947-70E740481C1C}">
                <a14:useLocalDpi xmlns:a14="http://schemas.microsoft.com/office/drawing/2010/main" val="0"/>
              </a:ext>
            </a:extLst>
          </a:blip>
          <a:srcRect t="-2824" b="2824"/>
          <a:stretch/>
        </p:blipFill>
        <p:spPr bwMode="auto">
          <a:xfrm>
            <a:off x="4572000" y="908427"/>
            <a:ext cx="4064000" cy="2698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7111" name="Picture 7"/>
          <p:cNvPicPr>
            <a:picLocks noChangeAspect="1" noChangeArrowheads="1"/>
          </p:cNvPicPr>
          <p:nvPr/>
        </p:nvPicPr>
        <p:blipFill rotWithShape="1">
          <a:blip r:embed="rId5">
            <a:extLst>
              <a:ext uri="{28A0092B-C50C-407E-A947-70E740481C1C}">
                <a14:useLocalDpi xmlns:a14="http://schemas.microsoft.com/office/drawing/2010/main" val="0"/>
              </a:ext>
            </a:extLst>
          </a:blip>
          <a:srcRect l="13734" t="15110" r="16533" b="5172"/>
          <a:stretch/>
        </p:blipFill>
        <p:spPr bwMode="auto">
          <a:xfrm>
            <a:off x="4572000" y="3689350"/>
            <a:ext cx="4064000" cy="2908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5101482"/>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2498" name="Rectangle 2"/>
          <p:cNvSpPr>
            <a:spLocks noGrp="1"/>
          </p:cNvSpPr>
          <p:nvPr>
            <p:ph type="title"/>
          </p:nvPr>
        </p:nvSpPr>
        <p:spPr/>
        <p:txBody>
          <a:bodyPr/>
          <a:lstStyle/>
          <a:p>
            <a:r>
              <a:rPr lang="en-US" dirty="0" smtClean="0">
                <a:latin typeface="Calibri" panose="020F0502020204030204" pitchFamily="34" charset="0"/>
              </a:rPr>
              <a:t>How to Address Gulf of Evaluation and Execution?</a:t>
            </a:r>
          </a:p>
        </p:txBody>
      </p:sp>
      <p:sp>
        <p:nvSpPr>
          <p:cNvPr id="362500" name="Rectangle 4"/>
          <p:cNvSpPr>
            <a:spLocks noChangeArrowheads="1"/>
          </p:cNvSpPr>
          <p:nvPr/>
        </p:nvSpPr>
        <p:spPr bwMode="auto">
          <a:xfrm>
            <a:off x="304800" y="1600200"/>
            <a:ext cx="8458200" cy="4495800"/>
          </a:xfrm>
          <a:prstGeom prst="rect">
            <a:avLst/>
          </a:prstGeom>
          <a:noFill/>
          <a:ln>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38100">
                <a:solidFill>
                  <a:schemeClr val="bg2"/>
                </a:solidFill>
                <a:miter lim="800000"/>
                <a:headEnd/>
                <a:tailEnd/>
              </a14:hiddenLine>
            </a:ext>
          </a:extLst>
        </p:spPr>
        <p:txBody>
          <a:bodyPr wrap="none" anchor="ctr"/>
          <a:lstStyle/>
          <a:p>
            <a:pPr eaLnBrk="0" hangingPunct="0"/>
            <a:endParaRPr lang="en-US" sz="2400">
              <a:solidFill>
                <a:schemeClr val="bg2"/>
              </a:solidFill>
              <a:latin typeface="Times New Roman" pitchFamily="18" charset="0"/>
            </a:endParaRPr>
          </a:p>
        </p:txBody>
      </p:sp>
      <p:sp>
        <p:nvSpPr>
          <p:cNvPr id="2" name="Content Placeholder 1"/>
          <p:cNvSpPr>
            <a:spLocks noGrp="1"/>
          </p:cNvSpPr>
          <p:nvPr>
            <p:ph idx="1"/>
          </p:nvPr>
        </p:nvSpPr>
        <p:spPr/>
        <p:txBody>
          <a:bodyPr/>
          <a:lstStyle/>
          <a:p>
            <a:r>
              <a:rPr lang="en-US" dirty="0">
                <a:solidFill>
                  <a:schemeClr val="bg1">
                    <a:lumMod val="50000"/>
                  </a:schemeClr>
                </a:solidFill>
                <a:latin typeface="Calibri" panose="020F0502020204030204" pitchFamily="34" charset="0"/>
              </a:rPr>
              <a:t>Mental Models</a:t>
            </a:r>
          </a:p>
          <a:p>
            <a:r>
              <a:rPr lang="en-US" dirty="0">
                <a:solidFill>
                  <a:schemeClr val="bg1">
                    <a:lumMod val="50000"/>
                  </a:schemeClr>
                </a:solidFill>
                <a:latin typeface="Calibri" panose="020F0502020204030204" pitchFamily="34" charset="0"/>
              </a:rPr>
              <a:t>Affordances</a:t>
            </a:r>
          </a:p>
          <a:p>
            <a:r>
              <a:rPr lang="en-US" dirty="0">
                <a:solidFill>
                  <a:schemeClr val="bg1">
                    <a:lumMod val="50000"/>
                  </a:schemeClr>
                </a:solidFill>
                <a:latin typeface="Calibri" panose="020F0502020204030204" pitchFamily="34" charset="0"/>
              </a:rPr>
              <a:t>Feedback</a:t>
            </a:r>
          </a:p>
          <a:p>
            <a:r>
              <a:rPr lang="en-US" dirty="0">
                <a:solidFill>
                  <a:schemeClr val="bg1">
                    <a:lumMod val="50000"/>
                  </a:schemeClr>
                </a:solidFill>
                <a:latin typeface="Calibri" panose="020F0502020204030204" pitchFamily="34" charset="0"/>
              </a:rPr>
              <a:t>Mappings</a:t>
            </a:r>
          </a:p>
          <a:p>
            <a:r>
              <a:rPr lang="en-US" dirty="0" smtClean="0">
                <a:latin typeface="Calibri" panose="020F0502020204030204" pitchFamily="34" charset="0"/>
              </a:rPr>
              <a:t>Visual </a:t>
            </a:r>
            <a:r>
              <a:rPr lang="en-US" dirty="0">
                <a:latin typeface="Calibri" panose="020F0502020204030204" pitchFamily="34" charset="0"/>
              </a:rPr>
              <a:t>Grouping / </a:t>
            </a:r>
            <a:r>
              <a:rPr lang="en-US" dirty="0" smtClean="0">
                <a:latin typeface="Calibri" panose="020F0502020204030204" pitchFamily="34" charset="0"/>
              </a:rPr>
              <a:t>Separation</a:t>
            </a:r>
          </a:p>
          <a:p>
            <a:r>
              <a:rPr lang="en-US" dirty="0">
                <a:latin typeface="Calibri" panose="020F0502020204030204" pitchFamily="34" charset="0"/>
              </a:rPr>
              <a:t>Metaphor</a:t>
            </a:r>
          </a:p>
          <a:p>
            <a:endParaRPr lang="en-US" dirty="0">
              <a:latin typeface="Calibri" panose="020F0502020204030204" pitchFamily="34" charset="0"/>
            </a:endParaRPr>
          </a:p>
        </p:txBody>
      </p:sp>
    </p:spTree>
    <p:extLst>
      <p:ext uri="{BB962C8B-B14F-4D97-AF65-F5344CB8AC3E}">
        <p14:creationId xmlns:p14="http://schemas.microsoft.com/office/powerpoint/2010/main" val="2614488872"/>
      </p:ext>
    </p:extLst>
  </p:cSld>
  <p:clrMapOvr>
    <a:masterClrMapping/>
  </p:clrMapOvr>
  <p:transition>
    <p:dissolv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5362" name="Rectangle 2"/>
          <p:cNvSpPr>
            <a:spLocks noGrp="1" noChangeArrowheads="1"/>
          </p:cNvSpPr>
          <p:nvPr>
            <p:ph type="title"/>
          </p:nvPr>
        </p:nvSpPr>
        <p:spPr/>
        <p:txBody>
          <a:bodyPr/>
          <a:lstStyle/>
          <a:p>
            <a:r>
              <a:rPr lang="en-US" dirty="0" smtClean="0"/>
              <a:t>What’s Wrong Here?</a:t>
            </a:r>
            <a:endParaRPr lang="en-US" dirty="0"/>
          </a:p>
        </p:txBody>
      </p:sp>
      <p:pic>
        <p:nvPicPr>
          <p:cNvPr id="1295378" name="Picture 18"/>
          <p:cNvPicPr>
            <a:picLocks noChangeAspect="1" noChangeArrowheads="1"/>
          </p:cNvPicPr>
          <p:nvPr/>
        </p:nvPicPr>
        <p:blipFill>
          <a:blip r:embed="rId2">
            <a:extLst>
              <a:ext uri="{BEBA8EAE-BF5A-486C-A8C5-ECC9F3942E4B}">
                <a14:imgProps xmlns:a14="http://schemas.microsoft.com/office/drawing/2010/main">
                  <a14:imgLayer r:embed="rId3">
                    <a14:imgEffect>
                      <a14:brightnessContrast bright="40000" contrast="-40000"/>
                    </a14:imgEffect>
                  </a14:imgLayer>
                </a14:imgProps>
              </a:ext>
              <a:ext uri="{28A0092B-C50C-407E-A947-70E740481C1C}">
                <a14:useLocalDpi xmlns:a14="http://schemas.microsoft.com/office/drawing/2010/main" val="0"/>
              </a:ext>
            </a:extLst>
          </a:blip>
          <a:srcRect/>
          <a:stretch>
            <a:fillRect/>
          </a:stretch>
        </p:blipFill>
        <p:spPr bwMode="auto">
          <a:xfrm>
            <a:off x="685800" y="1028700"/>
            <a:ext cx="7772400" cy="5829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330955231"/>
      </p:ext>
    </p:extLst>
  </p:cSld>
  <p:clrMapOvr>
    <a:masterClrMapping/>
  </p:clrMapOvr>
  <p:transition>
    <p:dissolv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1746" name="Rectangle 2"/>
          <p:cNvSpPr>
            <a:spLocks noGrp="1" noChangeArrowheads="1"/>
          </p:cNvSpPr>
          <p:nvPr>
            <p:ph type="title"/>
          </p:nvPr>
        </p:nvSpPr>
        <p:spPr/>
        <p:txBody>
          <a:bodyPr/>
          <a:lstStyle/>
          <a:p>
            <a:r>
              <a:rPr lang="en-US" dirty="0"/>
              <a:t>Visual </a:t>
            </a:r>
            <a:r>
              <a:rPr lang="en-US" dirty="0" smtClean="0"/>
              <a:t>Grouping</a:t>
            </a:r>
            <a:br>
              <a:rPr lang="en-US" dirty="0" smtClean="0"/>
            </a:br>
            <a:r>
              <a:rPr lang="en-US" sz="3200" dirty="0" smtClean="0"/>
              <a:t>Ideas on How to Fix this Problem?</a:t>
            </a:r>
            <a:endParaRPr lang="en-US" dirty="0"/>
          </a:p>
        </p:txBody>
      </p:sp>
      <p:sp>
        <p:nvSpPr>
          <p:cNvPr id="1311747" name="Rectangle 3"/>
          <p:cNvSpPr>
            <a:spLocks noGrp="1" noChangeArrowheads="1"/>
          </p:cNvSpPr>
          <p:nvPr>
            <p:ph type="body" idx="1"/>
          </p:nvPr>
        </p:nvSpPr>
        <p:spPr/>
        <p:txBody>
          <a:bodyPr/>
          <a:lstStyle/>
          <a:p>
            <a:endParaRPr lang="en-US" dirty="0"/>
          </a:p>
        </p:txBody>
      </p:sp>
      <p:sp>
        <p:nvSpPr>
          <p:cNvPr id="1311748" name="Oval 4"/>
          <p:cNvSpPr>
            <a:spLocks noChangeArrowheads="1"/>
          </p:cNvSpPr>
          <p:nvPr/>
        </p:nvSpPr>
        <p:spPr bwMode="auto">
          <a:xfrm>
            <a:off x="1905000" y="4724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749" name="Rectangle 5"/>
          <p:cNvSpPr>
            <a:spLocks noChangeArrowheads="1"/>
          </p:cNvSpPr>
          <p:nvPr/>
        </p:nvSpPr>
        <p:spPr bwMode="auto">
          <a:xfrm>
            <a:off x="3505200" y="4724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1</a:t>
            </a:r>
          </a:p>
        </p:txBody>
      </p:sp>
      <p:sp>
        <p:nvSpPr>
          <p:cNvPr id="1311750" name="Oval 6"/>
          <p:cNvSpPr>
            <a:spLocks noChangeArrowheads="1"/>
          </p:cNvSpPr>
          <p:nvPr/>
        </p:nvSpPr>
        <p:spPr bwMode="auto">
          <a:xfrm>
            <a:off x="4876800" y="4724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751" name="Rectangle 7"/>
          <p:cNvSpPr>
            <a:spLocks noChangeArrowheads="1"/>
          </p:cNvSpPr>
          <p:nvPr/>
        </p:nvSpPr>
        <p:spPr bwMode="auto">
          <a:xfrm>
            <a:off x="6477000" y="4724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2</a:t>
            </a:r>
          </a:p>
        </p:txBody>
      </p:sp>
      <p:sp>
        <p:nvSpPr>
          <p:cNvPr id="1311752" name="Oval 8"/>
          <p:cNvSpPr>
            <a:spLocks noChangeArrowheads="1"/>
          </p:cNvSpPr>
          <p:nvPr/>
        </p:nvSpPr>
        <p:spPr bwMode="auto">
          <a:xfrm>
            <a:off x="1905000" y="3581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753" name="Rectangle 9"/>
          <p:cNvSpPr>
            <a:spLocks noChangeArrowheads="1"/>
          </p:cNvSpPr>
          <p:nvPr/>
        </p:nvSpPr>
        <p:spPr bwMode="auto">
          <a:xfrm>
            <a:off x="3505200" y="3581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3</a:t>
            </a:r>
          </a:p>
        </p:txBody>
      </p:sp>
      <p:sp>
        <p:nvSpPr>
          <p:cNvPr id="1311754" name="Oval 10"/>
          <p:cNvSpPr>
            <a:spLocks noChangeArrowheads="1"/>
          </p:cNvSpPr>
          <p:nvPr/>
        </p:nvSpPr>
        <p:spPr bwMode="auto">
          <a:xfrm>
            <a:off x="4876800" y="3581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755" name="Rectangle 11"/>
          <p:cNvSpPr>
            <a:spLocks noChangeArrowheads="1"/>
          </p:cNvSpPr>
          <p:nvPr/>
        </p:nvSpPr>
        <p:spPr bwMode="auto">
          <a:xfrm>
            <a:off x="6477000" y="3581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4</a:t>
            </a:r>
          </a:p>
        </p:txBody>
      </p:sp>
      <p:sp>
        <p:nvSpPr>
          <p:cNvPr id="1311756" name="Oval 12"/>
          <p:cNvSpPr>
            <a:spLocks noChangeArrowheads="1"/>
          </p:cNvSpPr>
          <p:nvPr/>
        </p:nvSpPr>
        <p:spPr bwMode="auto">
          <a:xfrm>
            <a:off x="1905000" y="2438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757" name="Rectangle 13"/>
          <p:cNvSpPr>
            <a:spLocks noChangeArrowheads="1"/>
          </p:cNvSpPr>
          <p:nvPr/>
        </p:nvSpPr>
        <p:spPr bwMode="auto">
          <a:xfrm>
            <a:off x="3505200" y="2438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5</a:t>
            </a:r>
          </a:p>
        </p:txBody>
      </p:sp>
      <p:sp>
        <p:nvSpPr>
          <p:cNvPr id="1311758" name="Oval 14"/>
          <p:cNvSpPr>
            <a:spLocks noChangeArrowheads="1"/>
          </p:cNvSpPr>
          <p:nvPr/>
        </p:nvSpPr>
        <p:spPr bwMode="auto">
          <a:xfrm>
            <a:off x="4876800" y="2438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1759" name="Rectangle 15"/>
          <p:cNvSpPr>
            <a:spLocks noChangeArrowheads="1"/>
          </p:cNvSpPr>
          <p:nvPr/>
        </p:nvSpPr>
        <p:spPr bwMode="auto">
          <a:xfrm>
            <a:off x="6477000" y="2438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6</a:t>
            </a:r>
          </a:p>
        </p:txBody>
      </p:sp>
    </p:spTree>
    <p:extLst>
      <p:ext uri="{BB962C8B-B14F-4D97-AF65-F5344CB8AC3E}">
        <p14:creationId xmlns:p14="http://schemas.microsoft.com/office/powerpoint/2010/main" val="4044215000"/>
      </p:ext>
    </p:extLst>
  </p:cSld>
  <p:clrMapOvr>
    <a:masterClrMapping/>
  </p:clrMapOvr>
  <p:transition>
    <p:dissolve/>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6386" name="Rectangle 2"/>
          <p:cNvSpPr>
            <a:spLocks noChangeArrowheads="1"/>
          </p:cNvSpPr>
          <p:nvPr/>
        </p:nvSpPr>
        <p:spPr bwMode="auto">
          <a:xfrm>
            <a:off x="5334000" y="4724400"/>
            <a:ext cx="1447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387" name="Rectangle 3"/>
          <p:cNvSpPr>
            <a:spLocks noChangeArrowheads="1"/>
          </p:cNvSpPr>
          <p:nvPr/>
        </p:nvSpPr>
        <p:spPr bwMode="auto">
          <a:xfrm>
            <a:off x="2286000" y="3581400"/>
            <a:ext cx="1447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388" name="Rectangle 4"/>
          <p:cNvSpPr>
            <a:spLocks noChangeArrowheads="1"/>
          </p:cNvSpPr>
          <p:nvPr/>
        </p:nvSpPr>
        <p:spPr bwMode="auto">
          <a:xfrm>
            <a:off x="2286000" y="2438400"/>
            <a:ext cx="1447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389" name="Rectangle 5"/>
          <p:cNvSpPr>
            <a:spLocks noChangeArrowheads="1"/>
          </p:cNvSpPr>
          <p:nvPr/>
        </p:nvSpPr>
        <p:spPr bwMode="auto">
          <a:xfrm>
            <a:off x="5334000" y="3581400"/>
            <a:ext cx="1447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390" name="Rectangle 6"/>
          <p:cNvSpPr>
            <a:spLocks noChangeArrowheads="1"/>
          </p:cNvSpPr>
          <p:nvPr/>
        </p:nvSpPr>
        <p:spPr bwMode="auto">
          <a:xfrm>
            <a:off x="5334000" y="2438400"/>
            <a:ext cx="1447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391" name="Rectangle 7"/>
          <p:cNvSpPr>
            <a:spLocks noChangeArrowheads="1"/>
          </p:cNvSpPr>
          <p:nvPr/>
        </p:nvSpPr>
        <p:spPr bwMode="auto">
          <a:xfrm>
            <a:off x="2286000" y="4724400"/>
            <a:ext cx="14478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392" name="Rectangle 8"/>
          <p:cNvSpPr>
            <a:spLocks noGrp="1" noChangeArrowheads="1"/>
          </p:cNvSpPr>
          <p:nvPr>
            <p:ph type="title"/>
          </p:nvPr>
        </p:nvSpPr>
        <p:spPr/>
        <p:txBody>
          <a:bodyPr/>
          <a:lstStyle/>
          <a:p>
            <a:r>
              <a:rPr lang="en-US" dirty="0"/>
              <a:t>Visual Grouping</a:t>
            </a:r>
          </a:p>
        </p:txBody>
      </p:sp>
      <p:sp>
        <p:nvSpPr>
          <p:cNvPr id="1296393" name="Oval 9"/>
          <p:cNvSpPr>
            <a:spLocks noChangeArrowheads="1"/>
          </p:cNvSpPr>
          <p:nvPr/>
        </p:nvSpPr>
        <p:spPr bwMode="auto">
          <a:xfrm>
            <a:off x="1905000" y="4724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394" name="Rectangle 10"/>
          <p:cNvSpPr>
            <a:spLocks noChangeArrowheads="1"/>
          </p:cNvSpPr>
          <p:nvPr/>
        </p:nvSpPr>
        <p:spPr bwMode="auto">
          <a:xfrm>
            <a:off x="3505200" y="4724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1</a:t>
            </a:r>
          </a:p>
        </p:txBody>
      </p:sp>
      <p:sp>
        <p:nvSpPr>
          <p:cNvPr id="1296395" name="Oval 11"/>
          <p:cNvSpPr>
            <a:spLocks noChangeArrowheads="1"/>
          </p:cNvSpPr>
          <p:nvPr/>
        </p:nvSpPr>
        <p:spPr bwMode="auto">
          <a:xfrm>
            <a:off x="4876800" y="4724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396" name="Rectangle 12"/>
          <p:cNvSpPr>
            <a:spLocks noChangeArrowheads="1"/>
          </p:cNvSpPr>
          <p:nvPr/>
        </p:nvSpPr>
        <p:spPr bwMode="auto">
          <a:xfrm>
            <a:off x="6477000" y="4724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2</a:t>
            </a:r>
          </a:p>
        </p:txBody>
      </p:sp>
      <p:sp>
        <p:nvSpPr>
          <p:cNvPr id="1296397" name="Oval 13"/>
          <p:cNvSpPr>
            <a:spLocks noChangeArrowheads="1"/>
          </p:cNvSpPr>
          <p:nvPr/>
        </p:nvSpPr>
        <p:spPr bwMode="auto">
          <a:xfrm>
            <a:off x="1905000" y="3581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398" name="Rectangle 14"/>
          <p:cNvSpPr>
            <a:spLocks noChangeArrowheads="1"/>
          </p:cNvSpPr>
          <p:nvPr/>
        </p:nvSpPr>
        <p:spPr bwMode="auto">
          <a:xfrm>
            <a:off x="3505200" y="3581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3</a:t>
            </a:r>
          </a:p>
        </p:txBody>
      </p:sp>
      <p:sp>
        <p:nvSpPr>
          <p:cNvPr id="1296399" name="Oval 15"/>
          <p:cNvSpPr>
            <a:spLocks noChangeArrowheads="1"/>
          </p:cNvSpPr>
          <p:nvPr/>
        </p:nvSpPr>
        <p:spPr bwMode="auto">
          <a:xfrm>
            <a:off x="4876800" y="3581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400" name="Rectangle 16"/>
          <p:cNvSpPr>
            <a:spLocks noChangeArrowheads="1"/>
          </p:cNvSpPr>
          <p:nvPr/>
        </p:nvSpPr>
        <p:spPr bwMode="auto">
          <a:xfrm>
            <a:off x="6477000" y="3581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4</a:t>
            </a:r>
          </a:p>
        </p:txBody>
      </p:sp>
      <p:sp>
        <p:nvSpPr>
          <p:cNvPr id="1296401" name="Oval 17"/>
          <p:cNvSpPr>
            <a:spLocks noChangeArrowheads="1"/>
          </p:cNvSpPr>
          <p:nvPr/>
        </p:nvSpPr>
        <p:spPr bwMode="auto">
          <a:xfrm>
            <a:off x="1905000" y="2438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402" name="Rectangle 18"/>
          <p:cNvSpPr>
            <a:spLocks noChangeArrowheads="1"/>
          </p:cNvSpPr>
          <p:nvPr/>
        </p:nvSpPr>
        <p:spPr bwMode="auto">
          <a:xfrm>
            <a:off x="3505200" y="2438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5</a:t>
            </a:r>
          </a:p>
        </p:txBody>
      </p:sp>
      <p:sp>
        <p:nvSpPr>
          <p:cNvPr id="1296403" name="Oval 19"/>
          <p:cNvSpPr>
            <a:spLocks noChangeArrowheads="1"/>
          </p:cNvSpPr>
          <p:nvPr/>
        </p:nvSpPr>
        <p:spPr bwMode="auto">
          <a:xfrm>
            <a:off x="4876800" y="2438400"/>
            <a:ext cx="838200" cy="8382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6404" name="Rectangle 20"/>
          <p:cNvSpPr>
            <a:spLocks noChangeArrowheads="1"/>
          </p:cNvSpPr>
          <p:nvPr/>
        </p:nvSpPr>
        <p:spPr bwMode="auto">
          <a:xfrm>
            <a:off x="6477000" y="2438400"/>
            <a:ext cx="838200" cy="8382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b="1"/>
              <a:t>6</a:t>
            </a:r>
          </a:p>
        </p:txBody>
      </p:sp>
    </p:spTree>
    <p:extLst>
      <p:ext uri="{BB962C8B-B14F-4D97-AF65-F5344CB8AC3E}">
        <p14:creationId xmlns:p14="http://schemas.microsoft.com/office/powerpoint/2010/main" val="2114056748"/>
      </p:ext>
    </p:extLst>
  </p:cSld>
  <p:clrMapOvr>
    <a:masterClrMapping/>
  </p:clrMapOvr>
  <p:transition>
    <p:dissolve/>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2770" name="Rectangle 2"/>
          <p:cNvSpPr>
            <a:spLocks noGrp="1" noChangeArrowheads="1"/>
          </p:cNvSpPr>
          <p:nvPr>
            <p:ph type="title"/>
          </p:nvPr>
        </p:nvSpPr>
        <p:spPr/>
        <p:txBody>
          <a:bodyPr/>
          <a:lstStyle/>
          <a:p>
            <a:r>
              <a:rPr lang="en-US" dirty="0"/>
              <a:t>Visual Grouping</a:t>
            </a:r>
          </a:p>
        </p:txBody>
      </p:sp>
      <p:pic>
        <p:nvPicPr>
          <p:cNvPr id="1312772" name="Picture 4" descr="belevator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926312"/>
            <a:ext cx="10356850" cy="68460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96752315"/>
      </p:ext>
    </p:extLst>
  </p:cSld>
  <p:clrMapOvr>
    <a:masterClrMapping/>
  </p:clrMapOvr>
  <p:transition>
    <p:dissolv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67619" name="Rectangle 3"/>
          <p:cNvSpPr>
            <a:spLocks noGrp="1"/>
          </p:cNvSpPr>
          <p:nvPr>
            <p:ph type="body" idx="1"/>
          </p:nvPr>
        </p:nvSpPr>
        <p:spPr>
          <a:xfrm>
            <a:off x="762000" y="5340350"/>
            <a:ext cx="8077200" cy="679450"/>
          </a:xfrm>
          <a:noFill/>
          <a:ln/>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lstStyle/>
          <a:p>
            <a:pPr>
              <a:buFont typeface="Arial" pitchFamily="34" charset="0"/>
              <a:buNone/>
            </a:pPr>
            <a:r>
              <a:rPr lang="en-US" sz="3200" dirty="0" smtClean="0">
                <a:latin typeface="Calibri" panose="020F0502020204030204" pitchFamily="34" charset="0"/>
              </a:rPr>
              <a:t>What would you do to make freezer less cold?</a:t>
            </a:r>
          </a:p>
        </p:txBody>
      </p:sp>
      <p:sp>
        <p:nvSpPr>
          <p:cNvPr id="367620" name="Rectangle 4"/>
          <p:cNvSpPr>
            <a:spLocks noChangeArrowheads="1"/>
          </p:cNvSpPr>
          <p:nvPr/>
        </p:nvSpPr>
        <p:spPr bwMode="auto">
          <a:xfrm>
            <a:off x="1600200" y="1447800"/>
            <a:ext cx="5390899" cy="2862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l" eaLnBrk="0" hangingPunct="0">
              <a:tabLst>
                <a:tab pos="3200400" algn="l"/>
              </a:tabLst>
            </a:pPr>
            <a:r>
              <a:rPr lang="en-US" sz="3000" dirty="0">
                <a:solidFill>
                  <a:srgbClr val="3E4E6C"/>
                </a:solidFill>
                <a:latin typeface="Calibri" panose="020F0502020204030204" pitchFamily="34" charset="0"/>
              </a:rPr>
              <a:t>Normal Settings		</a:t>
            </a:r>
            <a:r>
              <a:rPr lang="en-US" sz="3000" b="1" dirty="0">
                <a:solidFill>
                  <a:srgbClr val="3E4E6C"/>
                </a:solidFill>
                <a:latin typeface="Calibri" panose="020F0502020204030204" pitchFamily="34" charset="0"/>
              </a:rPr>
              <a:t>C</a:t>
            </a:r>
            <a:r>
              <a:rPr lang="en-US" sz="3000" dirty="0">
                <a:solidFill>
                  <a:srgbClr val="3E4E6C"/>
                </a:solidFill>
                <a:latin typeface="Calibri" panose="020F0502020204030204" pitchFamily="34" charset="0"/>
              </a:rPr>
              <a:t> and </a:t>
            </a:r>
            <a:r>
              <a:rPr lang="en-US" sz="3000" b="1" dirty="0">
                <a:solidFill>
                  <a:srgbClr val="3E4E6C"/>
                </a:solidFill>
                <a:latin typeface="Calibri" panose="020F0502020204030204" pitchFamily="34" charset="0"/>
              </a:rPr>
              <a:t>5</a:t>
            </a:r>
          </a:p>
          <a:p>
            <a:pPr algn="l" eaLnBrk="0" hangingPunct="0">
              <a:tabLst>
                <a:tab pos="3200400" algn="l"/>
              </a:tabLst>
            </a:pPr>
            <a:r>
              <a:rPr lang="en-US" sz="3000" dirty="0">
                <a:solidFill>
                  <a:srgbClr val="3E4E6C"/>
                </a:solidFill>
                <a:latin typeface="Calibri" panose="020F0502020204030204" pitchFamily="34" charset="0"/>
              </a:rPr>
              <a:t>Colder Fresh Food		</a:t>
            </a:r>
            <a:r>
              <a:rPr lang="en-US" sz="3000" b="1" dirty="0">
                <a:solidFill>
                  <a:srgbClr val="3E4E6C"/>
                </a:solidFill>
                <a:latin typeface="Calibri" panose="020F0502020204030204" pitchFamily="34" charset="0"/>
              </a:rPr>
              <a:t>C</a:t>
            </a:r>
            <a:r>
              <a:rPr lang="en-US" sz="3000" dirty="0">
                <a:solidFill>
                  <a:srgbClr val="3E4E6C"/>
                </a:solidFill>
                <a:latin typeface="Calibri" panose="020F0502020204030204" pitchFamily="34" charset="0"/>
              </a:rPr>
              <a:t> and </a:t>
            </a:r>
            <a:r>
              <a:rPr lang="en-US" sz="3000" b="1" dirty="0">
                <a:solidFill>
                  <a:srgbClr val="3E4E6C"/>
                </a:solidFill>
                <a:latin typeface="Calibri" panose="020F0502020204030204" pitchFamily="34" charset="0"/>
              </a:rPr>
              <a:t>6-7</a:t>
            </a:r>
          </a:p>
          <a:p>
            <a:pPr algn="l" eaLnBrk="0" hangingPunct="0">
              <a:tabLst>
                <a:tab pos="3200400" algn="l"/>
              </a:tabLst>
            </a:pPr>
            <a:r>
              <a:rPr lang="en-US" sz="3000" dirty="0">
                <a:solidFill>
                  <a:srgbClr val="3E4E6C"/>
                </a:solidFill>
                <a:latin typeface="Calibri" panose="020F0502020204030204" pitchFamily="34" charset="0"/>
              </a:rPr>
              <a:t>Coldest Fresh Food		</a:t>
            </a:r>
            <a:r>
              <a:rPr lang="en-US" sz="3000" b="1" dirty="0">
                <a:solidFill>
                  <a:srgbClr val="3E4E6C"/>
                </a:solidFill>
                <a:latin typeface="Calibri" panose="020F0502020204030204" pitchFamily="34" charset="0"/>
              </a:rPr>
              <a:t>B</a:t>
            </a:r>
            <a:r>
              <a:rPr lang="en-US" sz="3000" dirty="0">
                <a:solidFill>
                  <a:srgbClr val="3E4E6C"/>
                </a:solidFill>
                <a:latin typeface="Calibri" panose="020F0502020204030204" pitchFamily="34" charset="0"/>
              </a:rPr>
              <a:t> and </a:t>
            </a:r>
            <a:r>
              <a:rPr lang="en-US" sz="3000" b="1" dirty="0">
                <a:solidFill>
                  <a:srgbClr val="3E4E6C"/>
                </a:solidFill>
                <a:latin typeface="Calibri" panose="020F0502020204030204" pitchFamily="34" charset="0"/>
              </a:rPr>
              <a:t>8-9</a:t>
            </a:r>
          </a:p>
          <a:p>
            <a:pPr algn="l" eaLnBrk="0" hangingPunct="0">
              <a:tabLst>
                <a:tab pos="3200400" algn="l"/>
              </a:tabLst>
            </a:pPr>
            <a:r>
              <a:rPr lang="en-US" sz="3000" dirty="0">
                <a:solidFill>
                  <a:srgbClr val="3E4E6C"/>
                </a:solidFill>
                <a:latin typeface="Calibri" panose="020F0502020204030204" pitchFamily="34" charset="0"/>
              </a:rPr>
              <a:t>Colder Freezer		</a:t>
            </a:r>
            <a:r>
              <a:rPr lang="en-US" sz="3000" b="1" dirty="0">
                <a:solidFill>
                  <a:srgbClr val="3E4E6C"/>
                </a:solidFill>
                <a:latin typeface="Calibri" panose="020F0502020204030204" pitchFamily="34" charset="0"/>
              </a:rPr>
              <a:t>D</a:t>
            </a:r>
            <a:r>
              <a:rPr lang="en-US" sz="3000" dirty="0">
                <a:solidFill>
                  <a:srgbClr val="3E4E6C"/>
                </a:solidFill>
                <a:latin typeface="Calibri" panose="020F0502020204030204" pitchFamily="34" charset="0"/>
              </a:rPr>
              <a:t> and </a:t>
            </a:r>
            <a:r>
              <a:rPr lang="en-US" sz="3000" b="1" dirty="0">
                <a:solidFill>
                  <a:srgbClr val="3E4E6C"/>
                </a:solidFill>
                <a:latin typeface="Calibri" panose="020F0502020204030204" pitchFamily="34" charset="0"/>
              </a:rPr>
              <a:t>7-8</a:t>
            </a:r>
          </a:p>
          <a:p>
            <a:pPr algn="l" eaLnBrk="0" hangingPunct="0">
              <a:tabLst>
                <a:tab pos="3200400" algn="l"/>
              </a:tabLst>
            </a:pPr>
            <a:r>
              <a:rPr lang="en-US" sz="3000" dirty="0">
                <a:solidFill>
                  <a:srgbClr val="3E4E6C"/>
                </a:solidFill>
                <a:latin typeface="Calibri" panose="020F0502020204030204" pitchFamily="34" charset="0"/>
              </a:rPr>
              <a:t>Warmer Fresh Food	</a:t>
            </a:r>
            <a:r>
              <a:rPr lang="en-US" sz="3000" dirty="0" smtClean="0">
                <a:solidFill>
                  <a:srgbClr val="3E4E6C"/>
                </a:solidFill>
                <a:latin typeface="Calibri" panose="020F0502020204030204" pitchFamily="34" charset="0"/>
              </a:rPr>
              <a:t>	</a:t>
            </a:r>
            <a:r>
              <a:rPr lang="en-US" sz="3000" b="1" dirty="0" smtClean="0">
                <a:solidFill>
                  <a:srgbClr val="3E4E6C"/>
                </a:solidFill>
                <a:latin typeface="Calibri" panose="020F0502020204030204" pitchFamily="34" charset="0"/>
              </a:rPr>
              <a:t>C</a:t>
            </a:r>
            <a:r>
              <a:rPr lang="en-US" sz="3000" dirty="0" smtClean="0">
                <a:solidFill>
                  <a:srgbClr val="3E4E6C"/>
                </a:solidFill>
                <a:latin typeface="Calibri" panose="020F0502020204030204" pitchFamily="34" charset="0"/>
              </a:rPr>
              <a:t> </a:t>
            </a:r>
            <a:r>
              <a:rPr lang="en-US" sz="3000" dirty="0">
                <a:solidFill>
                  <a:srgbClr val="3E4E6C"/>
                </a:solidFill>
                <a:latin typeface="Calibri" panose="020F0502020204030204" pitchFamily="34" charset="0"/>
              </a:rPr>
              <a:t>and </a:t>
            </a:r>
            <a:r>
              <a:rPr lang="en-US" sz="3000" b="1" dirty="0">
                <a:solidFill>
                  <a:srgbClr val="3E4E6C"/>
                </a:solidFill>
                <a:latin typeface="Calibri" panose="020F0502020204030204" pitchFamily="34" charset="0"/>
              </a:rPr>
              <a:t>4-1</a:t>
            </a:r>
          </a:p>
          <a:p>
            <a:pPr algn="l" eaLnBrk="0" hangingPunct="0">
              <a:tabLst>
                <a:tab pos="3200400" algn="l"/>
              </a:tabLst>
            </a:pPr>
            <a:r>
              <a:rPr lang="en-US" sz="3000" dirty="0">
                <a:solidFill>
                  <a:srgbClr val="3E4E6C"/>
                </a:solidFill>
                <a:latin typeface="Calibri" panose="020F0502020204030204" pitchFamily="34" charset="0"/>
              </a:rPr>
              <a:t>OFF (both)		</a:t>
            </a:r>
            <a:r>
              <a:rPr lang="en-US" sz="3000" b="1" dirty="0">
                <a:solidFill>
                  <a:srgbClr val="3E4E6C"/>
                </a:solidFill>
                <a:latin typeface="Calibri" panose="020F0502020204030204" pitchFamily="34" charset="0"/>
              </a:rPr>
              <a:t>0</a:t>
            </a:r>
          </a:p>
        </p:txBody>
      </p:sp>
      <p:grpSp>
        <p:nvGrpSpPr>
          <p:cNvPr id="367621" name="Group 5"/>
          <p:cNvGrpSpPr>
            <a:grpSpLocks/>
          </p:cNvGrpSpPr>
          <p:nvPr/>
        </p:nvGrpSpPr>
        <p:grpSpPr bwMode="auto">
          <a:xfrm>
            <a:off x="1987550" y="4532312"/>
            <a:ext cx="2400300" cy="573088"/>
            <a:chOff x="1252" y="2810"/>
            <a:chExt cx="1512" cy="361"/>
          </a:xfrm>
        </p:grpSpPr>
        <p:sp>
          <p:nvSpPr>
            <p:cNvPr id="367622" name="Rectangle 6"/>
            <p:cNvSpPr>
              <a:spLocks noChangeArrowheads="1"/>
            </p:cNvSpPr>
            <p:nvPr/>
          </p:nvSpPr>
          <p:spPr bwMode="auto">
            <a:xfrm>
              <a:off x="1252" y="2810"/>
              <a:ext cx="1473" cy="342"/>
            </a:xfrm>
            <a:prstGeom prst="rect">
              <a:avLst/>
            </a:prstGeom>
            <a:solidFill>
              <a:srgbClr val="DFC183"/>
            </a:solidFill>
            <a:ln>
              <a:noFill/>
            </a:ln>
            <a:effectLst/>
            <a:extLst>
              <a:ext uri="{91240B29-F687-4F45-9708-019B960494DF}">
                <a14:hiddenLine xmlns:a14="http://schemas.microsoft.com/office/drawing/2010/main" w="12700">
                  <a:solidFill>
                    <a:srgbClr val="DFC1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7623" name="Group 7"/>
            <p:cNvGrpSpPr>
              <a:grpSpLocks/>
            </p:cNvGrpSpPr>
            <p:nvPr/>
          </p:nvGrpSpPr>
          <p:grpSpPr bwMode="auto">
            <a:xfrm>
              <a:off x="1384" y="2811"/>
              <a:ext cx="1090" cy="119"/>
              <a:chOff x="2500" y="1229"/>
              <a:chExt cx="1090" cy="119"/>
            </a:xfrm>
          </p:grpSpPr>
          <p:sp>
            <p:nvSpPr>
              <p:cNvPr id="367624" name="Line 8"/>
              <p:cNvSpPr>
                <a:spLocks noChangeShapeType="1"/>
              </p:cNvSpPr>
              <p:nvPr/>
            </p:nvSpPr>
            <p:spPr bwMode="auto">
              <a:xfrm>
                <a:off x="250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5" name="Line 9"/>
              <p:cNvSpPr>
                <a:spLocks noChangeShapeType="1"/>
              </p:cNvSpPr>
              <p:nvPr/>
            </p:nvSpPr>
            <p:spPr bwMode="auto">
              <a:xfrm>
                <a:off x="2762"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6" name="Line 10"/>
              <p:cNvSpPr>
                <a:spLocks noChangeShapeType="1"/>
              </p:cNvSpPr>
              <p:nvPr/>
            </p:nvSpPr>
            <p:spPr bwMode="auto">
              <a:xfrm>
                <a:off x="3059"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7" name="Line 11"/>
              <p:cNvSpPr>
                <a:spLocks noChangeShapeType="1"/>
              </p:cNvSpPr>
              <p:nvPr/>
            </p:nvSpPr>
            <p:spPr bwMode="auto">
              <a:xfrm>
                <a:off x="3327"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28" name="Line 12"/>
              <p:cNvSpPr>
                <a:spLocks noChangeShapeType="1"/>
              </p:cNvSpPr>
              <p:nvPr/>
            </p:nvSpPr>
            <p:spPr bwMode="auto">
              <a:xfrm>
                <a:off x="359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7629" name="Rectangle 13"/>
            <p:cNvSpPr>
              <a:spLocks noChangeArrowheads="1"/>
            </p:cNvSpPr>
            <p:nvPr/>
          </p:nvSpPr>
          <p:spPr bwMode="auto">
            <a:xfrm>
              <a:off x="1295" y="2911"/>
              <a:ext cx="1469" cy="260"/>
            </a:xfrm>
            <a:prstGeom prst="rect">
              <a:avLst/>
            </a:prstGeom>
            <a:noFill/>
            <a:ln>
              <a:noFill/>
            </a:ln>
            <a:effectLst/>
            <a:extLst>
              <a:ext uri="{909E8E84-426E-40DD-AFC4-6F175D3DCCD1}">
                <a14:hiddenFill xmlns:a14="http://schemas.microsoft.com/office/drawing/2010/main">
                  <a:solidFill>
                    <a:srgbClr val="DFC18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lang="en-US" sz="2100" b="1">
                  <a:solidFill>
                    <a:schemeClr val="bg1"/>
                  </a:solidFill>
                  <a:latin typeface="Georgia" pitchFamily="18" charset="0"/>
                </a:rPr>
                <a:t>A   B   C   D   E</a:t>
              </a:r>
            </a:p>
          </p:txBody>
        </p:sp>
      </p:grpSp>
      <p:grpSp>
        <p:nvGrpSpPr>
          <p:cNvPr id="367630" name="Group 14"/>
          <p:cNvGrpSpPr>
            <a:grpSpLocks/>
          </p:cNvGrpSpPr>
          <p:nvPr/>
        </p:nvGrpSpPr>
        <p:grpSpPr bwMode="auto">
          <a:xfrm>
            <a:off x="4733925" y="4548187"/>
            <a:ext cx="2362200" cy="542925"/>
            <a:chOff x="2982" y="2820"/>
            <a:chExt cx="1488" cy="342"/>
          </a:xfrm>
        </p:grpSpPr>
        <p:sp>
          <p:nvSpPr>
            <p:cNvPr id="367631" name="Rectangle 15"/>
            <p:cNvSpPr>
              <a:spLocks noChangeArrowheads="1"/>
            </p:cNvSpPr>
            <p:nvPr/>
          </p:nvSpPr>
          <p:spPr bwMode="auto">
            <a:xfrm>
              <a:off x="2982" y="2820"/>
              <a:ext cx="1473" cy="342"/>
            </a:xfrm>
            <a:prstGeom prst="rect">
              <a:avLst/>
            </a:prstGeom>
            <a:solidFill>
              <a:srgbClr val="DFC183"/>
            </a:solidFill>
            <a:ln>
              <a:noFill/>
            </a:ln>
            <a:effectLst/>
            <a:extLst>
              <a:ext uri="{91240B29-F687-4F45-9708-019B960494DF}">
                <a14:hiddenLine xmlns:a14="http://schemas.microsoft.com/office/drawing/2010/main" w="12700">
                  <a:solidFill>
                    <a:srgbClr val="DFC1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7632" name="Group 16"/>
            <p:cNvGrpSpPr>
              <a:grpSpLocks/>
            </p:cNvGrpSpPr>
            <p:nvPr/>
          </p:nvGrpSpPr>
          <p:grpSpPr bwMode="auto">
            <a:xfrm>
              <a:off x="3114" y="2821"/>
              <a:ext cx="1090" cy="119"/>
              <a:chOff x="2500" y="1229"/>
              <a:chExt cx="1090" cy="119"/>
            </a:xfrm>
          </p:grpSpPr>
          <p:sp>
            <p:nvSpPr>
              <p:cNvPr id="367633" name="Line 17"/>
              <p:cNvSpPr>
                <a:spLocks noChangeShapeType="1"/>
              </p:cNvSpPr>
              <p:nvPr/>
            </p:nvSpPr>
            <p:spPr bwMode="auto">
              <a:xfrm>
                <a:off x="250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4" name="Line 18"/>
              <p:cNvSpPr>
                <a:spLocks noChangeShapeType="1"/>
              </p:cNvSpPr>
              <p:nvPr/>
            </p:nvSpPr>
            <p:spPr bwMode="auto">
              <a:xfrm>
                <a:off x="2762"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5" name="Line 19"/>
              <p:cNvSpPr>
                <a:spLocks noChangeShapeType="1"/>
              </p:cNvSpPr>
              <p:nvPr/>
            </p:nvSpPr>
            <p:spPr bwMode="auto">
              <a:xfrm>
                <a:off x="3059"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6" name="Line 20"/>
              <p:cNvSpPr>
                <a:spLocks noChangeShapeType="1"/>
              </p:cNvSpPr>
              <p:nvPr/>
            </p:nvSpPr>
            <p:spPr bwMode="auto">
              <a:xfrm>
                <a:off x="3327"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7637" name="Line 21"/>
              <p:cNvSpPr>
                <a:spLocks noChangeShapeType="1"/>
              </p:cNvSpPr>
              <p:nvPr/>
            </p:nvSpPr>
            <p:spPr bwMode="auto">
              <a:xfrm>
                <a:off x="359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7638" name="Rectangle 22"/>
            <p:cNvSpPr>
              <a:spLocks noChangeArrowheads="1"/>
            </p:cNvSpPr>
            <p:nvPr/>
          </p:nvSpPr>
          <p:spPr bwMode="auto">
            <a:xfrm>
              <a:off x="3001" y="2886"/>
              <a:ext cx="1469" cy="260"/>
            </a:xfrm>
            <a:prstGeom prst="rect">
              <a:avLst/>
            </a:prstGeom>
            <a:noFill/>
            <a:ln>
              <a:noFill/>
            </a:ln>
            <a:effectLst/>
            <a:extLst>
              <a:ext uri="{909E8E84-426E-40DD-AFC4-6F175D3DCCD1}">
                <a14:hiddenFill xmlns:a14="http://schemas.microsoft.com/office/drawing/2010/main">
                  <a:solidFill>
                    <a:srgbClr val="DFC18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lang="en-US" sz="2100" b="1">
                  <a:solidFill>
                    <a:schemeClr val="bg1"/>
                  </a:solidFill>
                  <a:latin typeface="Georgia" pitchFamily="18" charset="0"/>
                </a:rPr>
                <a:t>7    6     5   4    3</a:t>
              </a:r>
            </a:p>
          </p:txBody>
        </p:sp>
      </p:grpSp>
      <p:sp>
        <p:nvSpPr>
          <p:cNvPr id="2" name="Title 1"/>
          <p:cNvSpPr>
            <a:spLocks noGrp="1"/>
          </p:cNvSpPr>
          <p:nvPr>
            <p:ph type="title"/>
          </p:nvPr>
        </p:nvSpPr>
        <p:spPr/>
        <p:txBody>
          <a:bodyPr/>
          <a:lstStyle/>
          <a:p>
            <a:r>
              <a:rPr lang="en-US" dirty="0">
                <a:latin typeface="Calibri" panose="020F0502020204030204" pitchFamily="34" charset="0"/>
              </a:rPr>
              <a:t>Refrigerator Controls</a:t>
            </a:r>
            <a:endParaRPr lang="en-US" dirty="0"/>
          </a:p>
        </p:txBody>
      </p:sp>
    </p:spTree>
    <p:extLst>
      <p:ext uri="{BB962C8B-B14F-4D97-AF65-F5344CB8AC3E}">
        <p14:creationId xmlns:p14="http://schemas.microsoft.com/office/powerpoint/2010/main" val="285679683"/>
      </p:ext>
    </p:extLst>
  </p:cSld>
  <p:clrMapOvr>
    <a:masterClrMapping/>
  </p:clrMapOvr>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367619">
                                            <p:txEl>
                                              <p:pRg st="0" end="0"/>
                                            </p:txEl>
                                          </p:spTgt>
                                        </p:tgtEl>
                                        <p:attrNameLst>
                                          <p:attrName>style.visibility</p:attrName>
                                        </p:attrNameLst>
                                      </p:cBhvr>
                                      <p:to>
                                        <p:strVal val="visible"/>
                                      </p:to>
                                    </p:set>
                                    <p:animEffect transition="in" filter="dissolve">
                                      <p:cBhvr>
                                        <p:cTn id="7" dur="500"/>
                                        <p:tgtEl>
                                          <p:spTgt spid="367619">
                                            <p:txEl>
                                              <p:pRg st="0" end="0"/>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67619" grpId="0" build="p" autoUpdateAnimBg="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3794" name="Rectangle 2"/>
          <p:cNvSpPr>
            <a:spLocks noGrp="1" noChangeArrowheads="1"/>
          </p:cNvSpPr>
          <p:nvPr>
            <p:ph type="title"/>
          </p:nvPr>
        </p:nvSpPr>
        <p:spPr/>
        <p:txBody>
          <a:bodyPr/>
          <a:lstStyle/>
          <a:p>
            <a:r>
              <a:rPr lang="en-US" dirty="0"/>
              <a:t>Visual Grouping</a:t>
            </a:r>
          </a:p>
        </p:txBody>
      </p:sp>
      <p:pic>
        <p:nvPicPr>
          <p:cNvPr id="1313796" name="Picture 4" descr="The image “http://www.scientificpsychic.com/mind/elev.jpg”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47800" y="1181100"/>
            <a:ext cx="5638800" cy="55229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64251142"/>
      </p:ext>
    </p:extLst>
  </p:cSld>
  <p:clrMapOvr>
    <a:masterClrMapping/>
  </p:clrMapOvr>
  <p:transition>
    <p:dissolv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4818" name="Rectangle 2"/>
          <p:cNvSpPr>
            <a:spLocks noGrp="1" noChangeArrowheads="1"/>
          </p:cNvSpPr>
          <p:nvPr>
            <p:ph type="title"/>
          </p:nvPr>
        </p:nvSpPr>
        <p:spPr/>
        <p:txBody>
          <a:bodyPr/>
          <a:lstStyle/>
          <a:p>
            <a:r>
              <a:rPr lang="en-US" dirty="0"/>
              <a:t>Visual Grouping</a:t>
            </a:r>
          </a:p>
        </p:txBody>
      </p:sp>
      <p:pic>
        <p:nvPicPr>
          <p:cNvPr id="1314820" name="Picture 4" descr="The image “http://www.ammagazine.com/AM/FILES/IMAGES/118118.jpg” cannot be displayed, because it contains err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14400"/>
            <a:ext cx="9144000" cy="610858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01494882"/>
      </p:ext>
    </p:extLst>
  </p:cSld>
  <p:clrMapOvr>
    <a:masterClrMapping/>
  </p:clrMapOvr>
  <p:transition>
    <p:dissolv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42" name="Rectangle 2"/>
          <p:cNvSpPr>
            <a:spLocks noGrp="1" noChangeArrowheads="1"/>
          </p:cNvSpPr>
          <p:nvPr>
            <p:ph type="title"/>
          </p:nvPr>
        </p:nvSpPr>
        <p:spPr/>
        <p:txBody>
          <a:bodyPr/>
          <a:lstStyle/>
          <a:p>
            <a:r>
              <a:rPr lang="en-US" dirty="0"/>
              <a:t>Amazon </a:t>
            </a:r>
            <a:r>
              <a:rPr lang="en-US" dirty="0" smtClean="0"/>
              <a:t>Had </a:t>
            </a:r>
            <a:r>
              <a:rPr lang="en-US" dirty="0"/>
              <a:t>Grouping Problems</a:t>
            </a:r>
          </a:p>
        </p:txBody>
      </p:sp>
      <p:sp>
        <p:nvSpPr>
          <p:cNvPr id="1341443" name="Rectangle 3"/>
          <p:cNvSpPr>
            <a:spLocks noGrp="1" noChangeArrowheads="1"/>
          </p:cNvSpPr>
          <p:nvPr>
            <p:ph type="body" idx="1"/>
          </p:nvPr>
        </p:nvSpPr>
        <p:spPr/>
        <p:txBody>
          <a:bodyPr/>
          <a:lstStyle/>
          <a:p>
            <a:endParaRPr lang="en-US" dirty="0"/>
          </a:p>
        </p:txBody>
      </p:sp>
      <p:pic>
        <p:nvPicPr>
          <p:cNvPr id="1341444" name="Picture 4"/>
          <p:cNvPicPr>
            <a:picLocks noChangeAspect="1" noChangeArrowheads="1"/>
          </p:cNvPicPr>
          <p:nvPr/>
        </p:nvPicPr>
        <p:blipFill>
          <a:blip r:embed="rId2">
            <a:extLst>
              <a:ext uri="{28A0092B-C50C-407E-A947-70E740481C1C}">
                <a14:useLocalDpi xmlns:a14="http://schemas.microsoft.com/office/drawing/2010/main" val="0"/>
              </a:ext>
            </a:extLst>
          </a:blip>
          <a:srcRect l="6607" t="50000" r="33716" b="20125"/>
          <a:stretch>
            <a:fillRect/>
          </a:stretch>
        </p:blipFill>
        <p:spPr bwMode="auto">
          <a:xfrm>
            <a:off x="0" y="1447800"/>
            <a:ext cx="9144000" cy="3586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098797880"/>
      </p:ext>
    </p:extLst>
  </p:cSld>
  <p:clrMapOvr>
    <a:masterClrMapping/>
  </p:clrMapOvr>
  <p:transition>
    <p:dissolv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3010" name="Picture 2" descr="C:\Users\jasonh\Desktop\lecture ppl\principle - grouping\grouping gestalt agents-shield.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5203"/>
            <a:ext cx="12496800" cy="11369003"/>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15"/>
          <p:cNvSpPr>
            <a:spLocks noChangeArrowheads="1"/>
          </p:cNvSpPr>
          <p:nvPr/>
        </p:nvSpPr>
        <p:spPr bwMode="auto">
          <a:xfrm>
            <a:off x="5257800" y="5669298"/>
            <a:ext cx="3581400" cy="990600"/>
          </a:xfrm>
          <a:prstGeom prst="rect">
            <a:avLst/>
          </a:prstGeom>
          <a:solidFill>
            <a:srgbClr val="FFFF99"/>
          </a:solidFill>
          <a:ln w="12700">
            <a:solidFill>
              <a:srgbClr val="000000"/>
            </a:solidFill>
            <a:miter lim="800000"/>
            <a:headEnd type="none" w="sm" len="sm"/>
            <a:tailEnd type="none" w="sm" len="sm"/>
          </a:ln>
          <a:effectLst>
            <a:outerShdw blurRad="50800" dist="38100" dir="2700000" algn="tl" rotWithShape="0">
              <a:prstClr val="black">
                <a:alpha val="40000"/>
              </a:prstClr>
            </a:outerShdw>
          </a:effectLst>
        </p:spPr>
        <p:txBody>
          <a:bodyPr/>
          <a:lstStyle/>
          <a:p>
            <a:pPr marL="60325" defTabSz="914400">
              <a:spcBef>
                <a:spcPct val="20000"/>
              </a:spcBef>
            </a:pPr>
            <a:r>
              <a:rPr lang="en-US" sz="2800" b="1" dirty="0" smtClean="0">
                <a:solidFill>
                  <a:srgbClr val="000000"/>
                </a:solidFill>
                <a:latin typeface="+mj-lt"/>
                <a:cs typeface="Times New Roman" pitchFamily="18" charset="0"/>
              </a:rPr>
              <a:t>Poor (and misleading) grouping</a:t>
            </a:r>
            <a:endParaRPr lang="en-US" sz="2400" b="1" dirty="0">
              <a:solidFill>
                <a:srgbClr val="000000"/>
              </a:solidFill>
              <a:latin typeface="+mj-lt"/>
              <a:cs typeface="Times New Roman" pitchFamily="18" charset="0"/>
            </a:endParaRPr>
          </a:p>
        </p:txBody>
      </p:sp>
    </p:spTree>
    <p:extLst>
      <p:ext uri="{BB962C8B-B14F-4D97-AF65-F5344CB8AC3E}">
        <p14:creationId xmlns:p14="http://schemas.microsoft.com/office/powerpoint/2010/main" val="3740131630"/>
      </p:ext>
    </p:extLst>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403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9144000" cy="743407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ectangle 15"/>
          <p:cNvSpPr>
            <a:spLocks noChangeArrowheads="1"/>
          </p:cNvSpPr>
          <p:nvPr/>
        </p:nvSpPr>
        <p:spPr bwMode="auto">
          <a:xfrm>
            <a:off x="5257800" y="5669298"/>
            <a:ext cx="3581400" cy="990600"/>
          </a:xfrm>
          <a:prstGeom prst="rect">
            <a:avLst/>
          </a:prstGeom>
          <a:solidFill>
            <a:srgbClr val="FFFF99"/>
          </a:solidFill>
          <a:ln w="12700">
            <a:solidFill>
              <a:srgbClr val="000000"/>
            </a:solidFill>
            <a:miter lim="800000"/>
            <a:headEnd type="none" w="sm" len="sm"/>
            <a:tailEnd type="none" w="sm" len="sm"/>
          </a:ln>
          <a:effectLst>
            <a:outerShdw blurRad="50800" dist="38100" dir="2700000" algn="tl" rotWithShape="0">
              <a:prstClr val="black">
                <a:alpha val="40000"/>
              </a:prstClr>
            </a:outerShdw>
          </a:effectLst>
        </p:spPr>
        <p:txBody>
          <a:bodyPr/>
          <a:lstStyle/>
          <a:p>
            <a:pPr marL="60325" defTabSz="914400">
              <a:spcBef>
                <a:spcPct val="20000"/>
              </a:spcBef>
            </a:pPr>
            <a:r>
              <a:rPr lang="en-US" sz="2800" b="1" dirty="0" smtClean="0">
                <a:solidFill>
                  <a:srgbClr val="000000"/>
                </a:solidFill>
                <a:latin typeface="+mj-lt"/>
                <a:cs typeface="Times New Roman" pitchFamily="18" charset="0"/>
              </a:rPr>
              <a:t>Also poor and misleading grouping</a:t>
            </a:r>
            <a:endParaRPr lang="en-US" sz="2400" b="1" dirty="0">
              <a:solidFill>
                <a:srgbClr val="000000"/>
              </a:solidFill>
              <a:latin typeface="+mj-lt"/>
              <a:cs typeface="Times New Roman" pitchFamily="18" charset="0"/>
            </a:endParaRPr>
          </a:p>
        </p:txBody>
      </p:sp>
    </p:spTree>
    <p:extLst>
      <p:ext uri="{BB962C8B-B14F-4D97-AF65-F5344CB8AC3E}">
        <p14:creationId xmlns:p14="http://schemas.microsoft.com/office/powerpoint/2010/main" val="1258898089"/>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7410" name="Rectangle 2"/>
          <p:cNvSpPr>
            <a:spLocks noGrp="1" noChangeArrowheads="1"/>
          </p:cNvSpPr>
          <p:nvPr>
            <p:ph type="title"/>
          </p:nvPr>
        </p:nvSpPr>
        <p:spPr/>
        <p:txBody>
          <a:bodyPr/>
          <a:lstStyle/>
          <a:p>
            <a:r>
              <a:rPr lang="en-US" dirty="0" smtClean="0"/>
              <a:t>Some Visual Grouping Strategies</a:t>
            </a:r>
            <a:endParaRPr lang="en-US" dirty="0"/>
          </a:p>
        </p:txBody>
      </p:sp>
      <p:grpSp>
        <p:nvGrpSpPr>
          <p:cNvPr id="1297411" name="Group 3"/>
          <p:cNvGrpSpPr>
            <a:grpSpLocks/>
          </p:cNvGrpSpPr>
          <p:nvPr/>
        </p:nvGrpSpPr>
        <p:grpSpPr bwMode="auto">
          <a:xfrm>
            <a:off x="1905000" y="1212850"/>
            <a:ext cx="1682750" cy="1682750"/>
            <a:chOff x="1200" y="720"/>
            <a:chExt cx="1060" cy="1060"/>
          </a:xfrm>
        </p:grpSpPr>
        <p:pic>
          <p:nvPicPr>
            <p:cNvPr id="1297412" name="Picture 4"/>
            <p:cNvPicPr>
              <a:picLocks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0" y="720"/>
              <a:ext cx="1060" cy="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7413" name="Rectangle 5"/>
            <p:cNvSpPr>
              <a:spLocks noChangeArrowheads="1"/>
            </p:cNvSpPr>
            <p:nvPr/>
          </p:nvSpPr>
          <p:spPr bwMode="auto">
            <a:xfrm>
              <a:off x="1540"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14" name="Rectangle 6"/>
            <p:cNvSpPr>
              <a:spLocks noChangeArrowheads="1"/>
            </p:cNvSpPr>
            <p:nvPr/>
          </p:nvSpPr>
          <p:spPr bwMode="auto">
            <a:xfrm>
              <a:off x="2048"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15" name="Rectangle 7"/>
            <p:cNvSpPr>
              <a:spLocks noChangeArrowheads="1"/>
            </p:cNvSpPr>
            <p:nvPr/>
          </p:nvSpPr>
          <p:spPr bwMode="auto">
            <a:xfrm>
              <a:off x="1540"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16" name="Rectangle 8"/>
            <p:cNvSpPr>
              <a:spLocks noChangeArrowheads="1"/>
            </p:cNvSpPr>
            <p:nvPr/>
          </p:nvSpPr>
          <p:spPr bwMode="auto">
            <a:xfrm>
              <a:off x="2048"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17" name="Rectangle 9"/>
            <p:cNvSpPr>
              <a:spLocks noChangeArrowheads="1"/>
            </p:cNvSpPr>
            <p:nvPr/>
          </p:nvSpPr>
          <p:spPr bwMode="auto">
            <a:xfrm>
              <a:off x="1287"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18" name="Rectangle 10"/>
            <p:cNvSpPr>
              <a:spLocks noChangeArrowheads="1"/>
            </p:cNvSpPr>
            <p:nvPr/>
          </p:nvSpPr>
          <p:spPr bwMode="auto">
            <a:xfrm>
              <a:off x="1287"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19" name="Rectangle 11"/>
            <p:cNvSpPr>
              <a:spLocks noChangeArrowheads="1"/>
            </p:cNvSpPr>
            <p:nvPr/>
          </p:nvSpPr>
          <p:spPr bwMode="auto">
            <a:xfrm>
              <a:off x="1794"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20" name="Rectangle 12"/>
            <p:cNvSpPr>
              <a:spLocks noChangeArrowheads="1"/>
            </p:cNvSpPr>
            <p:nvPr/>
          </p:nvSpPr>
          <p:spPr bwMode="auto">
            <a:xfrm>
              <a:off x="1794"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21" name="Rectangle 13"/>
            <p:cNvSpPr>
              <a:spLocks noChangeArrowheads="1"/>
            </p:cNvSpPr>
            <p:nvPr/>
          </p:nvSpPr>
          <p:spPr bwMode="auto">
            <a:xfrm>
              <a:off x="1540"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22" name="Rectangle 14"/>
            <p:cNvSpPr>
              <a:spLocks noChangeArrowheads="1"/>
            </p:cNvSpPr>
            <p:nvPr/>
          </p:nvSpPr>
          <p:spPr bwMode="auto">
            <a:xfrm>
              <a:off x="2048"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23" name="Rectangle 15"/>
            <p:cNvSpPr>
              <a:spLocks noChangeArrowheads="1"/>
            </p:cNvSpPr>
            <p:nvPr/>
          </p:nvSpPr>
          <p:spPr bwMode="auto">
            <a:xfrm>
              <a:off x="1540"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24" name="Rectangle 16"/>
            <p:cNvSpPr>
              <a:spLocks noChangeArrowheads="1"/>
            </p:cNvSpPr>
            <p:nvPr/>
          </p:nvSpPr>
          <p:spPr bwMode="auto">
            <a:xfrm>
              <a:off x="2048"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25" name="Rectangle 17"/>
            <p:cNvSpPr>
              <a:spLocks noChangeArrowheads="1"/>
            </p:cNvSpPr>
            <p:nvPr/>
          </p:nvSpPr>
          <p:spPr bwMode="auto">
            <a:xfrm>
              <a:off x="1287"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26" name="Rectangle 18"/>
            <p:cNvSpPr>
              <a:spLocks noChangeArrowheads="1"/>
            </p:cNvSpPr>
            <p:nvPr/>
          </p:nvSpPr>
          <p:spPr bwMode="auto">
            <a:xfrm>
              <a:off x="1287"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27" name="Rectangle 19"/>
            <p:cNvSpPr>
              <a:spLocks noChangeArrowheads="1"/>
            </p:cNvSpPr>
            <p:nvPr/>
          </p:nvSpPr>
          <p:spPr bwMode="auto">
            <a:xfrm>
              <a:off x="1794"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28" name="Rectangle 20"/>
            <p:cNvSpPr>
              <a:spLocks noChangeArrowheads="1"/>
            </p:cNvSpPr>
            <p:nvPr/>
          </p:nvSpPr>
          <p:spPr bwMode="auto">
            <a:xfrm>
              <a:off x="1794"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97429" name="Text Box 21"/>
          <p:cNvSpPr txBox="1">
            <a:spLocks noChangeArrowheads="1"/>
          </p:cNvSpPr>
          <p:nvPr/>
        </p:nvSpPr>
        <p:spPr bwMode="auto">
          <a:xfrm>
            <a:off x="387350" y="1212850"/>
            <a:ext cx="13398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t>Proximity</a:t>
            </a:r>
          </a:p>
        </p:txBody>
      </p:sp>
      <p:grpSp>
        <p:nvGrpSpPr>
          <p:cNvPr id="1297430" name="Group 22"/>
          <p:cNvGrpSpPr>
            <a:grpSpLocks/>
          </p:cNvGrpSpPr>
          <p:nvPr/>
        </p:nvGrpSpPr>
        <p:grpSpPr bwMode="auto">
          <a:xfrm>
            <a:off x="3810000" y="1212850"/>
            <a:ext cx="1682750" cy="1682750"/>
            <a:chOff x="2400" y="720"/>
            <a:chExt cx="1060" cy="1060"/>
          </a:xfrm>
        </p:grpSpPr>
        <p:pic>
          <p:nvPicPr>
            <p:cNvPr id="1297431" name="Picture 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720"/>
              <a:ext cx="1060" cy="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7432" name="Rectangle 24"/>
            <p:cNvSpPr>
              <a:spLocks noChangeArrowheads="1"/>
            </p:cNvSpPr>
            <p:nvPr/>
          </p:nvSpPr>
          <p:spPr bwMode="auto">
            <a:xfrm>
              <a:off x="2694"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33" name="Rectangle 25"/>
            <p:cNvSpPr>
              <a:spLocks noChangeArrowheads="1"/>
            </p:cNvSpPr>
            <p:nvPr/>
          </p:nvSpPr>
          <p:spPr bwMode="auto">
            <a:xfrm>
              <a:off x="3202"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34" name="Rectangle 26"/>
            <p:cNvSpPr>
              <a:spLocks noChangeArrowheads="1"/>
            </p:cNvSpPr>
            <p:nvPr/>
          </p:nvSpPr>
          <p:spPr bwMode="auto">
            <a:xfrm>
              <a:off x="2694"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35" name="Rectangle 27"/>
            <p:cNvSpPr>
              <a:spLocks noChangeArrowheads="1"/>
            </p:cNvSpPr>
            <p:nvPr/>
          </p:nvSpPr>
          <p:spPr bwMode="auto">
            <a:xfrm>
              <a:off x="3202"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36" name="Rectangle 28"/>
            <p:cNvSpPr>
              <a:spLocks noChangeArrowheads="1"/>
            </p:cNvSpPr>
            <p:nvPr/>
          </p:nvSpPr>
          <p:spPr bwMode="auto">
            <a:xfrm>
              <a:off x="2525"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37" name="Rectangle 29"/>
            <p:cNvSpPr>
              <a:spLocks noChangeArrowheads="1"/>
            </p:cNvSpPr>
            <p:nvPr/>
          </p:nvSpPr>
          <p:spPr bwMode="auto">
            <a:xfrm>
              <a:off x="2525"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38" name="Rectangle 30"/>
            <p:cNvSpPr>
              <a:spLocks noChangeArrowheads="1"/>
            </p:cNvSpPr>
            <p:nvPr/>
          </p:nvSpPr>
          <p:spPr bwMode="auto">
            <a:xfrm>
              <a:off x="3033"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39" name="Rectangle 31"/>
            <p:cNvSpPr>
              <a:spLocks noChangeArrowheads="1"/>
            </p:cNvSpPr>
            <p:nvPr/>
          </p:nvSpPr>
          <p:spPr bwMode="auto">
            <a:xfrm>
              <a:off x="3033"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40" name="Rectangle 32"/>
            <p:cNvSpPr>
              <a:spLocks noChangeArrowheads="1"/>
            </p:cNvSpPr>
            <p:nvPr/>
          </p:nvSpPr>
          <p:spPr bwMode="auto">
            <a:xfrm>
              <a:off x="2694"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41" name="Rectangle 33"/>
            <p:cNvSpPr>
              <a:spLocks noChangeArrowheads="1"/>
            </p:cNvSpPr>
            <p:nvPr/>
          </p:nvSpPr>
          <p:spPr bwMode="auto">
            <a:xfrm>
              <a:off x="3202"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42" name="Rectangle 34"/>
            <p:cNvSpPr>
              <a:spLocks noChangeArrowheads="1"/>
            </p:cNvSpPr>
            <p:nvPr/>
          </p:nvSpPr>
          <p:spPr bwMode="auto">
            <a:xfrm>
              <a:off x="2694"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43" name="Rectangle 35"/>
            <p:cNvSpPr>
              <a:spLocks noChangeArrowheads="1"/>
            </p:cNvSpPr>
            <p:nvPr/>
          </p:nvSpPr>
          <p:spPr bwMode="auto">
            <a:xfrm>
              <a:off x="3202"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44" name="Rectangle 36"/>
            <p:cNvSpPr>
              <a:spLocks noChangeArrowheads="1"/>
            </p:cNvSpPr>
            <p:nvPr/>
          </p:nvSpPr>
          <p:spPr bwMode="auto">
            <a:xfrm>
              <a:off x="2525"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45" name="Rectangle 37"/>
            <p:cNvSpPr>
              <a:spLocks noChangeArrowheads="1"/>
            </p:cNvSpPr>
            <p:nvPr/>
          </p:nvSpPr>
          <p:spPr bwMode="auto">
            <a:xfrm>
              <a:off x="2525"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46" name="Rectangle 38"/>
            <p:cNvSpPr>
              <a:spLocks noChangeArrowheads="1"/>
            </p:cNvSpPr>
            <p:nvPr/>
          </p:nvSpPr>
          <p:spPr bwMode="auto">
            <a:xfrm>
              <a:off x="3033"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47" name="Rectangle 39"/>
            <p:cNvSpPr>
              <a:spLocks noChangeArrowheads="1"/>
            </p:cNvSpPr>
            <p:nvPr/>
          </p:nvSpPr>
          <p:spPr bwMode="auto">
            <a:xfrm>
              <a:off x="3033"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97448" name="Text Box 40"/>
          <p:cNvSpPr txBox="1">
            <a:spLocks noChangeArrowheads="1"/>
          </p:cNvSpPr>
          <p:nvPr/>
        </p:nvSpPr>
        <p:spPr bwMode="auto">
          <a:xfrm>
            <a:off x="403225" y="3117850"/>
            <a:ext cx="132397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t>Similarity</a:t>
            </a:r>
          </a:p>
        </p:txBody>
      </p:sp>
      <p:grpSp>
        <p:nvGrpSpPr>
          <p:cNvPr id="1297449" name="Group 41"/>
          <p:cNvGrpSpPr>
            <a:grpSpLocks/>
          </p:cNvGrpSpPr>
          <p:nvPr/>
        </p:nvGrpSpPr>
        <p:grpSpPr bwMode="auto">
          <a:xfrm>
            <a:off x="1898650" y="3117850"/>
            <a:ext cx="1682750" cy="1682750"/>
            <a:chOff x="1196" y="1920"/>
            <a:chExt cx="1060" cy="1060"/>
          </a:xfrm>
        </p:grpSpPr>
        <p:pic>
          <p:nvPicPr>
            <p:cNvPr id="1297450" name="Picture 42"/>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96" y="1920"/>
              <a:ext cx="1060" cy="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7451" name="Rectangle 43"/>
            <p:cNvSpPr>
              <a:spLocks noChangeArrowheads="1"/>
            </p:cNvSpPr>
            <p:nvPr/>
          </p:nvSpPr>
          <p:spPr bwMode="auto">
            <a:xfrm>
              <a:off x="1540" y="25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52" name="Rectangle 44"/>
            <p:cNvSpPr>
              <a:spLocks noChangeArrowheads="1"/>
            </p:cNvSpPr>
            <p:nvPr/>
          </p:nvSpPr>
          <p:spPr bwMode="auto">
            <a:xfrm>
              <a:off x="2048" y="25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53" name="Rectangle 45"/>
            <p:cNvSpPr>
              <a:spLocks noChangeArrowheads="1"/>
            </p:cNvSpPr>
            <p:nvPr/>
          </p:nvSpPr>
          <p:spPr bwMode="auto">
            <a:xfrm>
              <a:off x="1540" y="27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54" name="Rectangle 46"/>
            <p:cNvSpPr>
              <a:spLocks noChangeArrowheads="1"/>
            </p:cNvSpPr>
            <p:nvPr/>
          </p:nvSpPr>
          <p:spPr bwMode="auto">
            <a:xfrm>
              <a:off x="2048" y="27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55" name="Rectangle 47"/>
            <p:cNvSpPr>
              <a:spLocks noChangeArrowheads="1"/>
            </p:cNvSpPr>
            <p:nvPr/>
          </p:nvSpPr>
          <p:spPr bwMode="auto">
            <a:xfrm>
              <a:off x="1287" y="2510"/>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56" name="Rectangle 48"/>
            <p:cNvSpPr>
              <a:spLocks noChangeArrowheads="1"/>
            </p:cNvSpPr>
            <p:nvPr/>
          </p:nvSpPr>
          <p:spPr bwMode="auto">
            <a:xfrm>
              <a:off x="1287" y="2764"/>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57" name="Rectangle 49"/>
            <p:cNvSpPr>
              <a:spLocks noChangeArrowheads="1"/>
            </p:cNvSpPr>
            <p:nvPr/>
          </p:nvSpPr>
          <p:spPr bwMode="auto">
            <a:xfrm>
              <a:off x="1794" y="2510"/>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58" name="Rectangle 50"/>
            <p:cNvSpPr>
              <a:spLocks noChangeArrowheads="1"/>
            </p:cNvSpPr>
            <p:nvPr/>
          </p:nvSpPr>
          <p:spPr bwMode="auto">
            <a:xfrm>
              <a:off x="1794" y="2764"/>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59" name="Rectangle 51"/>
            <p:cNvSpPr>
              <a:spLocks noChangeArrowheads="1"/>
            </p:cNvSpPr>
            <p:nvPr/>
          </p:nvSpPr>
          <p:spPr bwMode="auto">
            <a:xfrm>
              <a:off x="1540" y="20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60" name="Rectangle 52"/>
            <p:cNvSpPr>
              <a:spLocks noChangeArrowheads="1"/>
            </p:cNvSpPr>
            <p:nvPr/>
          </p:nvSpPr>
          <p:spPr bwMode="auto">
            <a:xfrm>
              <a:off x="2048" y="20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61" name="Rectangle 53"/>
            <p:cNvSpPr>
              <a:spLocks noChangeArrowheads="1"/>
            </p:cNvSpPr>
            <p:nvPr/>
          </p:nvSpPr>
          <p:spPr bwMode="auto">
            <a:xfrm>
              <a:off x="1540" y="2257"/>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62" name="Rectangle 54"/>
            <p:cNvSpPr>
              <a:spLocks noChangeArrowheads="1"/>
            </p:cNvSpPr>
            <p:nvPr/>
          </p:nvSpPr>
          <p:spPr bwMode="auto">
            <a:xfrm>
              <a:off x="2048" y="2257"/>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63" name="Rectangle 55"/>
            <p:cNvSpPr>
              <a:spLocks noChangeArrowheads="1"/>
            </p:cNvSpPr>
            <p:nvPr/>
          </p:nvSpPr>
          <p:spPr bwMode="auto">
            <a:xfrm>
              <a:off x="1287" y="2003"/>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64" name="Rectangle 56"/>
            <p:cNvSpPr>
              <a:spLocks noChangeArrowheads="1"/>
            </p:cNvSpPr>
            <p:nvPr/>
          </p:nvSpPr>
          <p:spPr bwMode="auto">
            <a:xfrm>
              <a:off x="1287" y="2257"/>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65" name="Rectangle 57"/>
            <p:cNvSpPr>
              <a:spLocks noChangeArrowheads="1"/>
            </p:cNvSpPr>
            <p:nvPr/>
          </p:nvSpPr>
          <p:spPr bwMode="auto">
            <a:xfrm>
              <a:off x="1794" y="2003"/>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66" name="Rectangle 58"/>
            <p:cNvSpPr>
              <a:spLocks noChangeArrowheads="1"/>
            </p:cNvSpPr>
            <p:nvPr/>
          </p:nvSpPr>
          <p:spPr bwMode="auto">
            <a:xfrm>
              <a:off x="1794" y="2257"/>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97467" name="Group 59"/>
          <p:cNvGrpSpPr>
            <a:grpSpLocks/>
          </p:cNvGrpSpPr>
          <p:nvPr/>
        </p:nvGrpSpPr>
        <p:grpSpPr bwMode="auto">
          <a:xfrm>
            <a:off x="3810000" y="3124200"/>
            <a:ext cx="1682750" cy="1682750"/>
            <a:chOff x="2400" y="1924"/>
            <a:chExt cx="1060" cy="1060"/>
          </a:xfrm>
        </p:grpSpPr>
        <p:pic>
          <p:nvPicPr>
            <p:cNvPr id="1297468" name="Picture 60"/>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1924"/>
              <a:ext cx="1060" cy="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7469" name="Rectangle 61"/>
            <p:cNvSpPr>
              <a:spLocks noChangeArrowheads="1"/>
            </p:cNvSpPr>
            <p:nvPr/>
          </p:nvSpPr>
          <p:spPr bwMode="auto">
            <a:xfrm rot="5400000">
              <a:off x="2736" y="225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0" name="Rectangle 62"/>
            <p:cNvSpPr>
              <a:spLocks noChangeArrowheads="1"/>
            </p:cNvSpPr>
            <p:nvPr/>
          </p:nvSpPr>
          <p:spPr bwMode="auto">
            <a:xfrm rot="5400000">
              <a:off x="2736" y="27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1" name="Rectangle 63"/>
            <p:cNvSpPr>
              <a:spLocks noChangeArrowheads="1"/>
            </p:cNvSpPr>
            <p:nvPr/>
          </p:nvSpPr>
          <p:spPr bwMode="auto">
            <a:xfrm rot="5400000">
              <a:off x="2482" y="225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2" name="Rectangle 64"/>
            <p:cNvSpPr>
              <a:spLocks noChangeArrowheads="1"/>
            </p:cNvSpPr>
            <p:nvPr/>
          </p:nvSpPr>
          <p:spPr bwMode="auto">
            <a:xfrm rot="5400000">
              <a:off x="2482" y="27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3" name="Rectangle 65"/>
            <p:cNvSpPr>
              <a:spLocks noChangeArrowheads="1"/>
            </p:cNvSpPr>
            <p:nvPr/>
          </p:nvSpPr>
          <p:spPr bwMode="auto">
            <a:xfrm rot="5400000">
              <a:off x="2736" y="2003"/>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4" name="Rectangle 66"/>
            <p:cNvSpPr>
              <a:spLocks noChangeArrowheads="1"/>
            </p:cNvSpPr>
            <p:nvPr/>
          </p:nvSpPr>
          <p:spPr bwMode="auto">
            <a:xfrm rot="5400000">
              <a:off x="2482" y="2003"/>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5" name="Rectangle 67"/>
            <p:cNvSpPr>
              <a:spLocks noChangeArrowheads="1"/>
            </p:cNvSpPr>
            <p:nvPr/>
          </p:nvSpPr>
          <p:spPr bwMode="auto">
            <a:xfrm rot="5400000">
              <a:off x="2736" y="2510"/>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6" name="Rectangle 68"/>
            <p:cNvSpPr>
              <a:spLocks noChangeArrowheads="1"/>
            </p:cNvSpPr>
            <p:nvPr/>
          </p:nvSpPr>
          <p:spPr bwMode="auto">
            <a:xfrm rot="5400000">
              <a:off x="2482" y="2510"/>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7" name="Rectangle 69"/>
            <p:cNvSpPr>
              <a:spLocks noChangeArrowheads="1"/>
            </p:cNvSpPr>
            <p:nvPr/>
          </p:nvSpPr>
          <p:spPr bwMode="auto">
            <a:xfrm rot="5400000">
              <a:off x="3243" y="225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8" name="Rectangle 70"/>
            <p:cNvSpPr>
              <a:spLocks noChangeArrowheads="1"/>
            </p:cNvSpPr>
            <p:nvPr/>
          </p:nvSpPr>
          <p:spPr bwMode="auto">
            <a:xfrm rot="5400000">
              <a:off x="3243" y="27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79" name="Rectangle 71"/>
            <p:cNvSpPr>
              <a:spLocks noChangeArrowheads="1"/>
            </p:cNvSpPr>
            <p:nvPr/>
          </p:nvSpPr>
          <p:spPr bwMode="auto">
            <a:xfrm rot="5400000">
              <a:off x="2989" y="225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80" name="Rectangle 72"/>
            <p:cNvSpPr>
              <a:spLocks noChangeArrowheads="1"/>
            </p:cNvSpPr>
            <p:nvPr/>
          </p:nvSpPr>
          <p:spPr bwMode="auto">
            <a:xfrm rot="5400000">
              <a:off x="2989" y="27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81" name="Rectangle 73"/>
            <p:cNvSpPr>
              <a:spLocks noChangeArrowheads="1"/>
            </p:cNvSpPr>
            <p:nvPr/>
          </p:nvSpPr>
          <p:spPr bwMode="auto">
            <a:xfrm rot="5400000">
              <a:off x="3243" y="2003"/>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82" name="Rectangle 74"/>
            <p:cNvSpPr>
              <a:spLocks noChangeArrowheads="1"/>
            </p:cNvSpPr>
            <p:nvPr/>
          </p:nvSpPr>
          <p:spPr bwMode="auto">
            <a:xfrm rot="5400000">
              <a:off x="2989" y="2003"/>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83" name="Rectangle 75"/>
            <p:cNvSpPr>
              <a:spLocks noChangeArrowheads="1"/>
            </p:cNvSpPr>
            <p:nvPr/>
          </p:nvSpPr>
          <p:spPr bwMode="auto">
            <a:xfrm rot="5400000">
              <a:off x="3243" y="2510"/>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84" name="Rectangle 76"/>
            <p:cNvSpPr>
              <a:spLocks noChangeArrowheads="1"/>
            </p:cNvSpPr>
            <p:nvPr/>
          </p:nvSpPr>
          <p:spPr bwMode="auto">
            <a:xfrm rot="5400000">
              <a:off x="2989" y="2510"/>
              <a:ext cx="127" cy="127"/>
            </a:xfrm>
            <a:prstGeom prst="rect">
              <a:avLst/>
            </a:prstGeom>
            <a:solidFill>
              <a:srgbClr val="FF0000"/>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297485" name="Group 77"/>
          <p:cNvGrpSpPr>
            <a:grpSpLocks/>
          </p:cNvGrpSpPr>
          <p:nvPr/>
        </p:nvGrpSpPr>
        <p:grpSpPr bwMode="auto">
          <a:xfrm>
            <a:off x="5715000" y="3124200"/>
            <a:ext cx="1682750" cy="1682750"/>
            <a:chOff x="3600" y="1924"/>
            <a:chExt cx="1060" cy="1060"/>
          </a:xfrm>
        </p:grpSpPr>
        <p:pic>
          <p:nvPicPr>
            <p:cNvPr id="1297486" name="Picture 78"/>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00" y="1924"/>
              <a:ext cx="1060" cy="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7487" name="Rectangle 79"/>
            <p:cNvSpPr>
              <a:spLocks noChangeArrowheads="1"/>
            </p:cNvSpPr>
            <p:nvPr/>
          </p:nvSpPr>
          <p:spPr bwMode="auto">
            <a:xfrm>
              <a:off x="4446" y="25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88" name="Rectangle 80"/>
            <p:cNvSpPr>
              <a:spLocks noChangeArrowheads="1"/>
            </p:cNvSpPr>
            <p:nvPr/>
          </p:nvSpPr>
          <p:spPr bwMode="auto">
            <a:xfrm>
              <a:off x="3938" y="27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89" name="Rectangle 81"/>
            <p:cNvSpPr>
              <a:spLocks noChangeArrowheads="1"/>
            </p:cNvSpPr>
            <p:nvPr/>
          </p:nvSpPr>
          <p:spPr bwMode="auto">
            <a:xfrm>
              <a:off x="4446" y="27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0" name="Rectangle 82"/>
            <p:cNvSpPr>
              <a:spLocks noChangeArrowheads="1"/>
            </p:cNvSpPr>
            <p:nvPr/>
          </p:nvSpPr>
          <p:spPr bwMode="auto">
            <a:xfrm>
              <a:off x="3685" y="25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1" name="Rectangle 83"/>
            <p:cNvSpPr>
              <a:spLocks noChangeArrowheads="1"/>
            </p:cNvSpPr>
            <p:nvPr/>
          </p:nvSpPr>
          <p:spPr bwMode="auto">
            <a:xfrm>
              <a:off x="4192" y="25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2" name="Rectangle 84"/>
            <p:cNvSpPr>
              <a:spLocks noChangeArrowheads="1"/>
            </p:cNvSpPr>
            <p:nvPr/>
          </p:nvSpPr>
          <p:spPr bwMode="auto">
            <a:xfrm>
              <a:off x="4192" y="27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3" name="Rectangle 85"/>
            <p:cNvSpPr>
              <a:spLocks noChangeArrowheads="1"/>
            </p:cNvSpPr>
            <p:nvPr/>
          </p:nvSpPr>
          <p:spPr bwMode="auto">
            <a:xfrm>
              <a:off x="3938" y="20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4" name="Rectangle 86"/>
            <p:cNvSpPr>
              <a:spLocks noChangeArrowheads="1"/>
            </p:cNvSpPr>
            <p:nvPr/>
          </p:nvSpPr>
          <p:spPr bwMode="auto">
            <a:xfrm>
              <a:off x="3938" y="2257"/>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5" name="Rectangle 87"/>
            <p:cNvSpPr>
              <a:spLocks noChangeArrowheads="1"/>
            </p:cNvSpPr>
            <p:nvPr/>
          </p:nvSpPr>
          <p:spPr bwMode="auto">
            <a:xfrm>
              <a:off x="4446" y="2257"/>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6" name="Rectangle 88"/>
            <p:cNvSpPr>
              <a:spLocks noChangeArrowheads="1"/>
            </p:cNvSpPr>
            <p:nvPr/>
          </p:nvSpPr>
          <p:spPr bwMode="auto">
            <a:xfrm>
              <a:off x="3685" y="20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7" name="Rectangle 89"/>
            <p:cNvSpPr>
              <a:spLocks noChangeArrowheads="1"/>
            </p:cNvSpPr>
            <p:nvPr/>
          </p:nvSpPr>
          <p:spPr bwMode="auto">
            <a:xfrm>
              <a:off x="3685" y="2257"/>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8" name="Rectangle 90"/>
            <p:cNvSpPr>
              <a:spLocks noChangeArrowheads="1"/>
            </p:cNvSpPr>
            <p:nvPr/>
          </p:nvSpPr>
          <p:spPr bwMode="auto">
            <a:xfrm>
              <a:off x="4192" y="20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499" name="Oval 91"/>
            <p:cNvSpPr>
              <a:spLocks noChangeArrowheads="1"/>
            </p:cNvSpPr>
            <p:nvPr/>
          </p:nvSpPr>
          <p:spPr bwMode="auto">
            <a:xfrm>
              <a:off x="3685" y="2764"/>
              <a:ext cx="127" cy="1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00" name="Oval 92"/>
            <p:cNvSpPr>
              <a:spLocks noChangeArrowheads="1"/>
            </p:cNvSpPr>
            <p:nvPr/>
          </p:nvSpPr>
          <p:spPr bwMode="auto">
            <a:xfrm>
              <a:off x="3938" y="2510"/>
              <a:ext cx="127" cy="1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01" name="Oval 93"/>
            <p:cNvSpPr>
              <a:spLocks noChangeArrowheads="1"/>
            </p:cNvSpPr>
            <p:nvPr/>
          </p:nvSpPr>
          <p:spPr bwMode="auto">
            <a:xfrm>
              <a:off x="4192" y="2257"/>
              <a:ext cx="127" cy="1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02" name="Oval 94"/>
            <p:cNvSpPr>
              <a:spLocks noChangeArrowheads="1"/>
            </p:cNvSpPr>
            <p:nvPr/>
          </p:nvSpPr>
          <p:spPr bwMode="auto">
            <a:xfrm>
              <a:off x="4446" y="2003"/>
              <a:ext cx="127" cy="127"/>
            </a:xfrm>
            <a:prstGeom prst="ellipse">
              <a:avLst/>
            </a:prstGeom>
            <a:solidFill>
              <a:schemeClr val="tx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297503" name="Text Box 95"/>
          <p:cNvSpPr txBox="1">
            <a:spLocks noChangeArrowheads="1"/>
          </p:cNvSpPr>
          <p:nvPr/>
        </p:nvSpPr>
        <p:spPr bwMode="auto">
          <a:xfrm>
            <a:off x="228600" y="5022850"/>
            <a:ext cx="149860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t>Connected</a:t>
            </a:r>
          </a:p>
        </p:txBody>
      </p:sp>
      <p:grpSp>
        <p:nvGrpSpPr>
          <p:cNvPr id="1297504" name="Group 96"/>
          <p:cNvGrpSpPr>
            <a:grpSpLocks/>
          </p:cNvGrpSpPr>
          <p:nvPr/>
        </p:nvGrpSpPr>
        <p:grpSpPr bwMode="auto">
          <a:xfrm>
            <a:off x="1905000" y="5022850"/>
            <a:ext cx="1682750" cy="1682750"/>
            <a:chOff x="1200" y="3120"/>
            <a:chExt cx="1060" cy="1060"/>
          </a:xfrm>
        </p:grpSpPr>
        <p:pic>
          <p:nvPicPr>
            <p:cNvPr id="1297505" name="Picture 97"/>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00" y="3120"/>
              <a:ext cx="1060" cy="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7506" name="Rectangle 98"/>
            <p:cNvSpPr>
              <a:spLocks noChangeArrowheads="1"/>
            </p:cNvSpPr>
            <p:nvPr/>
          </p:nvSpPr>
          <p:spPr bwMode="auto">
            <a:xfrm>
              <a:off x="1538" y="37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07" name="Rectangle 99"/>
            <p:cNvSpPr>
              <a:spLocks noChangeArrowheads="1"/>
            </p:cNvSpPr>
            <p:nvPr/>
          </p:nvSpPr>
          <p:spPr bwMode="auto">
            <a:xfrm>
              <a:off x="2046" y="37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08" name="Rectangle 100"/>
            <p:cNvSpPr>
              <a:spLocks noChangeArrowheads="1"/>
            </p:cNvSpPr>
            <p:nvPr/>
          </p:nvSpPr>
          <p:spPr bwMode="auto">
            <a:xfrm>
              <a:off x="1538" y="39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09" name="Rectangle 101"/>
            <p:cNvSpPr>
              <a:spLocks noChangeArrowheads="1"/>
            </p:cNvSpPr>
            <p:nvPr/>
          </p:nvSpPr>
          <p:spPr bwMode="auto">
            <a:xfrm>
              <a:off x="2046" y="39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0" name="Rectangle 102"/>
            <p:cNvSpPr>
              <a:spLocks noChangeArrowheads="1"/>
            </p:cNvSpPr>
            <p:nvPr/>
          </p:nvSpPr>
          <p:spPr bwMode="auto">
            <a:xfrm>
              <a:off x="1285" y="37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1" name="Rectangle 103"/>
            <p:cNvSpPr>
              <a:spLocks noChangeArrowheads="1"/>
            </p:cNvSpPr>
            <p:nvPr/>
          </p:nvSpPr>
          <p:spPr bwMode="auto">
            <a:xfrm>
              <a:off x="1285" y="39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2" name="Rectangle 104"/>
            <p:cNvSpPr>
              <a:spLocks noChangeArrowheads="1"/>
            </p:cNvSpPr>
            <p:nvPr/>
          </p:nvSpPr>
          <p:spPr bwMode="auto">
            <a:xfrm>
              <a:off x="1792" y="37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3" name="Rectangle 105"/>
            <p:cNvSpPr>
              <a:spLocks noChangeArrowheads="1"/>
            </p:cNvSpPr>
            <p:nvPr/>
          </p:nvSpPr>
          <p:spPr bwMode="auto">
            <a:xfrm>
              <a:off x="1792" y="39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4" name="Rectangle 106"/>
            <p:cNvSpPr>
              <a:spLocks noChangeArrowheads="1"/>
            </p:cNvSpPr>
            <p:nvPr/>
          </p:nvSpPr>
          <p:spPr bwMode="auto">
            <a:xfrm>
              <a:off x="1538" y="32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5" name="Rectangle 107"/>
            <p:cNvSpPr>
              <a:spLocks noChangeArrowheads="1"/>
            </p:cNvSpPr>
            <p:nvPr/>
          </p:nvSpPr>
          <p:spPr bwMode="auto">
            <a:xfrm>
              <a:off x="2046" y="32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6" name="Rectangle 108"/>
            <p:cNvSpPr>
              <a:spLocks noChangeArrowheads="1"/>
            </p:cNvSpPr>
            <p:nvPr/>
          </p:nvSpPr>
          <p:spPr bwMode="auto">
            <a:xfrm>
              <a:off x="1538" y="3457"/>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7" name="Rectangle 109"/>
            <p:cNvSpPr>
              <a:spLocks noChangeArrowheads="1"/>
            </p:cNvSpPr>
            <p:nvPr/>
          </p:nvSpPr>
          <p:spPr bwMode="auto">
            <a:xfrm>
              <a:off x="2046" y="3457"/>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8" name="Rectangle 110"/>
            <p:cNvSpPr>
              <a:spLocks noChangeArrowheads="1"/>
            </p:cNvSpPr>
            <p:nvPr/>
          </p:nvSpPr>
          <p:spPr bwMode="auto">
            <a:xfrm>
              <a:off x="1285" y="32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19" name="Rectangle 111"/>
            <p:cNvSpPr>
              <a:spLocks noChangeArrowheads="1"/>
            </p:cNvSpPr>
            <p:nvPr/>
          </p:nvSpPr>
          <p:spPr bwMode="auto">
            <a:xfrm>
              <a:off x="1285" y="3457"/>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20" name="Rectangle 112"/>
            <p:cNvSpPr>
              <a:spLocks noChangeArrowheads="1"/>
            </p:cNvSpPr>
            <p:nvPr/>
          </p:nvSpPr>
          <p:spPr bwMode="auto">
            <a:xfrm>
              <a:off x="1792" y="32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21" name="Rectangle 113"/>
            <p:cNvSpPr>
              <a:spLocks noChangeArrowheads="1"/>
            </p:cNvSpPr>
            <p:nvPr/>
          </p:nvSpPr>
          <p:spPr bwMode="auto">
            <a:xfrm>
              <a:off x="1792" y="3457"/>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22" name="Line 114"/>
            <p:cNvSpPr>
              <a:spLocks noChangeShapeType="1"/>
            </p:cNvSpPr>
            <p:nvPr/>
          </p:nvSpPr>
          <p:spPr bwMode="auto">
            <a:xfrm>
              <a:off x="1367" y="3266"/>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23" name="Line 115"/>
            <p:cNvSpPr>
              <a:spLocks noChangeShapeType="1"/>
            </p:cNvSpPr>
            <p:nvPr/>
          </p:nvSpPr>
          <p:spPr bwMode="auto">
            <a:xfrm>
              <a:off x="1367" y="3520"/>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24" name="Line 116"/>
            <p:cNvSpPr>
              <a:spLocks noChangeShapeType="1"/>
            </p:cNvSpPr>
            <p:nvPr/>
          </p:nvSpPr>
          <p:spPr bwMode="auto">
            <a:xfrm>
              <a:off x="1367" y="3774"/>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25" name="Line 117"/>
            <p:cNvSpPr>
              <a:spLocks noChangeShapeType="1"/>
            </p:cNvSpPr>
            <p:nvPr/>
          </p:nvSpPr>
          <p:spPr bwMode="auto">
            <a:xfrm>
              <a:off x="1367" y="4028"/>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26" name="Line 118"/>
            <p:cNvSpPr>
              <a:spLocks noChangeShapeType="1"/>
            </p:cNvSpPr>
            <p:nvPr/>
          </p:nvSpPr>
          <p:spPr bwMode="auto">
            <a:xfrm>
              <a:off x="1875" y="4028"/>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27" name="Line 119"/>
            <p:cNvSpPr>
              <a:spLocks noChangeShapeType="1"/>
            </p:cNvSpPr>
            <p:nvPr/>
          </p:nvSpPr>
          <p:spPr bwMode="auto">
            <a:xfrm>
              <a:off x="1875" y="3774"/>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28" name="Line 120"/>
            <p:cNvSpPr>
              <a:spLocks noChangeShapeType="1"/>
            </p:cNvSpPr>
            <p:nvPr/>
          </p:nvSpPr>
          <p:spPr bwMode="auto">
            <a:xfrm>
              <a:off x="1875" y="3520"/>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29" name="Line 121"/>
            <p:cNvSpPr>
              <a:spLocks noChangeShapeType="1"/>
            </p:cNvSpPr>
            <p:nvPr/>
          </p:nvSpPr>
          <p:spPr bwMode="auto">
            <a:xfrm>
              <a:off x="1875" y="3266"/>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97530" name="Group 122"/>
          <p:cNvGrpSpPr>
            <a:grpSpLocks/>
          </p:cNvGrpSpPr>
          <p:nvPr/>
        </p:nvGrpSpPr>
        <p:grpSpPr bwMode="auto">
          <a:xfrm>
            <a:off x="3803650" y="5022850"/>
            <a:ext cx="1682750" cy="1682750"/>
            <a:chOff x="2396" y="3120"/>
            <a:chExt cx="1060" cy="1060"/>
          </a:xfrm>
        </p:grpSpPr>
        <p:pic>
          <p:nvPicPr>
            <p:cNvPr id="1297531" name="Picture 123"/>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396" y="3120"/>
              <a:ext cx="1060" cy="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7532" name="Rectangle 124"/>
            <p:cNvSpPr>
              <a:spLocks noChangeArrowheads="1"/>
            </p:cNvSpPr>
            <p:nvPr/>
          </p:nvSpPr>
          <p:spPr bwMode="auto">
            <a:xfrm rot="5400000">
              <a:off x="2734" y="345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33" name="Rectangle 125"/>
            <p:cNvSpPr>
              <a:spLocks noChangeArrowheads="1"/>
            </p:cNvSpPr>
            <p:nvPr/>
          </p:nvSpPr>
          <p:spPr bwMode="auto">
            <a:xfrm rot="5400000">
              <a:off x="2734" y="39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34" name="Rectangle 126"/>
            <p:cNvSpPr>
              <a:spLocks noChangeArrowheads="1"/>
            </p:cNvSpPr>
            <p:nvPr/>
          </p:nvSpPr>
          <p:spPr bwMode="auto">
            <a:xfrm rot="5400000">
              <a:off x="2480" y="345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35" name="Rectangle 127"/>
            <p:cNvSpPr>
              <a:spLocks noChangeArrowheads="1"/>
            </p:cNvSpPr>
            <p:nvPr/>
          </p:nvSpPr>
          <p:spPr bwMode="auto">
            <a:xfrm rot="5400000">
              <a:off x="2480" y="39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36" name="Rectangle 128"/>
            <p:cNvSpPr>
              <a:spLocks noChangeArrowheads="1"/>
            </p:cNvSpPr>
            <p:nvPr/>
          </p:nvSpPr>
          <p:spPr bwMode="auto">
            <a:xfrm rot="5400000">
              <a:off x="2734" y="32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37" name="Rectangle 129"/>
            <p:cNvSpPr>
              <a:spLocks noChangeArrowheads="1"/>
            </p:cNvSpPr>
            <p:nvPr/>
          </p:nvSpPr>
          <p:spPr bwMode="auto">
            <a:xfrm rot="5400000">
              <a:off x="2480" y="32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38" name="Rectangle 130"/>
            <p:cNvSpPr>
              <a:spLocks noChangeArrowheads="1"/>
            </p:cNvSpPr>
            <p:nvPr/>
          </p:nvSpPr>
          <p:spPr bwMode="auto">
            <a:xfrm rot="5400000">
              <a:off x="2734" y="37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39" name="Rectangle 131"/>
            <p:cNvSpPr>
              <a:spLocks noChangeArrowheads="1"/>
            </p:cNvSpPr>
            <p:nvPr/>
          </p:nvSpPr>
          <p:spPr bwMode="auto">
            <a:xfrm rot="5400000">
              <a:off x="2480" y="37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40" name="Rectangle 132"/>
            <p:cNvSpPr>
              <a:spLocks noChangeArrowheads="1"/>
            </p:cNvSpPr>
            <p:nvPr/>
          </p:nvSpPr>
          <p:spPr bwMode="auto">
            <a:xfrm rot="5400000">
              <a:off x="3241" y="345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41" name="Rectangle 133"/>
            <p:cNvSpPr>
              <a:spLocks noChangeArrowheads="1"/>
            </p:cNvSpPr>
            <p:nvPr/>
          </p:nvSpPr>
          <p:spPr bwMode="auto">
            <a:xfrm rot="5400000">
              <a:off x="3241" y="39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42" name="Rectangle 134"/>
            <p:cNvSpPr>
              <a:spLocks noChangeArrowheads="1"/>
            </p:cNvSpPr>
            <p:nvPr/>
          </p:nvSpPr>
          <p:spPr bwMode="auto">
            <a:xfrm rot="5400000">
              <a:off x="2987" y="345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43" name="Rectangle 135"/>
            <p:cNvSpPr>
              <a:spLocks noChangeArrowheads="1"/>
            </p:cNvSpPr>
            <p:nvPr/>
          </p:nvSpPr>
          <p:spPr bwMode="auto">
            <a:xfrm rot="5400000">
              <a:off x="2987" y="3964"/>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44" name="Rectangle 136"/>
            <p:cNvSpPr>
              <a:spLocks noChangeArrowheads="1"/>
            </p:cNvSpPr>
            <p:nvPr/>
          </p:nvSpPr>
          <p:spPr bwMode="auto">
            <a:xfrm rot="5400000">
              <a:off x="3241" y="32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45" name="Rectangle 137"/>
            <p:cNvSpPr>
              <a:spLocks noChangeArrowheads="1"/>
            </p:cNvSpPr>
            <p:nvPr/>
          </p:nvSpPr>
          <p:spPr bwMode="auto">
            <a:xfrm rot="5400000">
              <a:off x="2987" y="3203"/>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46" name="Rectangle 138"/>
            <p:cNvSpPr>
              <a:spLocks noChangeArrowheads="1"/>
            </p:cNvSpPr>
            <p:nvPr/>
          </p:nvSpPr>
          <p:spPr bwMode="auto">
            <a:xfrm rot="5400000">
              <a:off x="3241" y="37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47" name="Rectangle 139"/>
            <p:cNvSpPr>
              <a:spLocks noChangeArrowheads="1"/>
            </p:cNvSpPr>
            <p:nvPr/>
          </p:nvSpPr>
          <p:spPr bwMode="auto">
            <a:xfrm rot="5400000">
              <a:off x="2987" y="3710"/>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48" name="Line 140"/>
            <p:cNvSpPr>
              <a:spLocks noChangeShapeType="1"/>
            </p:cNvSpPr>
            <p:nvPr/>
          </p:nvSpPr>
          <p:spPr bwMode="auto">
            <a:xfrm rot="5400000">
              <a:off x="3200" y="3391"/>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49" name="Line 141"/>
            <p:cNvSpPr>
              <a:spLocks noChangeShapeType="1"/>
            </p:cNvSpPr>
            <p:nvPr/>
          </p:nvSpPr>
          <p:spPr bwMode="auto">
            <a:xfrm rot="5400000">
              <a:off x="2946" y="3391"/>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50" name="Line 142"/>
            <p:cNvSpPr>
              <a:spLocks noChangeShapeType="1"/>
            </p:cNvSpPr>
            <p:nvPr/>
          </p:nvSpPr>
          <p:spPr bwMode="auto">
            <a:xfrm rot="5400000">
              <a:off x="2692" y="3391"/>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51" name="Line 143"/>
            <p:cNvSpPr>
              <a:spLocks noChangeShapeType="1"/>
            </p:cNvSpPr>
            <p:nvPr/>
          </p:nvSpPr>
          <p:spPr bwMode="auto">
            <a:xfrm rot="5400000">
              <a:off x="2438" y="3391"/>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52" name="Line 144"/>
            <p:cNvSpPr>
              <a:spLocks noChangeShapeType="1"/>
            </p:cNvSpPr>
            <p:nvPr/>
          </p:nvSpPr>
          <p:spPr bwMode="auto">
            <a:xfrm rot="5400000">
              <a:off x="2438" y="3899"/>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53" name="Line 145"/>
            <p:cNvSpPr>
              <a:spLocks noChangeShapeType="1"/>
            </p:cNvSpPr>
            <p:nvPr/>
          </p:nvSpPr>
          <p:spPr bwMode="auto">
            <a:xfrm rot="5400000">
              <a:off x="2692" y="3899"/>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54" name="Line 146"/>
            <p:cNvSpPr>
              <a:spLocks noChangeShapeType="1"/>
            </p:cNvSpPr>
            <p:nvPr/>
          </p:nvSpPr>
          <p:spPr bwMode="auto">
            <a:xfrm rot="5400000">
              <a:off x="2946" y="3899"/>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1297555" name="Line 147"/>
            <p:cNvSpPr>
              <a:spLocks noChangeShapeType="1"/>
            </p:cNvSpPr>
            <p:nvPr/>
          </p:nvSpPr>
          <p:spPr bwMode="auto">
            <a:xfrm rot="5400000">
              <a:off x="3200" y="3899"/>
              <a:ext cx="212" cy="0"/>
            </a:xfrm>
            <a:prstGeom prst="line">
              <a:avLst/>
            </a:prstGeom>
            <a:noFill/>
            <a:ln w="9525">
              <a:solidFill>
                <a:schemeClr val="tx1"/>
              </a:solidFill>
              <a:round/>
              <a:headEnd/>
              <a:tailEnd/>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grpSp>
      <p:grpSp>
        <p:nvGrpSpPr>
          <p:cNvPr id="1297556" name="Group 148"/>
          <p:cNvGrpSpPr>
            <a:grpSpLocks/>
          </p:cNvGrpSpPr>
          <p:nvPr/>
        </p:nvGrpSpPr>
        <p:grpSpPr bwMode="auto">
          <a:xfrm rot="5400000">
            <a:off x="5715000" y="1219200"/>
            <a:ext cx="1682750" cy="1682750"/>
            <a:chOff x="2400" y="720"/>
            <a:chExt cx="1060" cy="1060"/>
          </a:xfrm>
        </p:grpSpPr>
        <p:pic>
          <p:nvPicPr>
            <p:cNvPr id="1297557" name="Picture 149"/>
            <p:cNvPicPr>
              <a:picLocks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400" y="720"/>
              <a:ext cx="1060" cy="1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97558" name="Rectangle 150"/>
            <p:cNvSpPr>
              <a:spLocks noChangeArrowheads="1"/>
            </p:cNvSpPr>
            <p:nvPr/>
          </p:nvSpPr>
          <p:spPr bwMode="auto">
            <a:xfrm>
              <a:off x="2694"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59" name="Rectangle 151"/>
            <p:cNvSpPr>
              <a:spLocks noChangeArrowheads="1"/>
            </p:cNvSpPr>
            <p:nvPr/>
          </p:nvSpPr>
          <p:spPr bwMode="auto">
            <a:xfrm>
              <a:off x="3202"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0" name="Rectangle 152"/>
            <p:cNvSpPr>
              <a:spLocks noChangeArrowheads="1"/>
            </p:cNvSpPr>
            <p:nvPr/>
          </p:nvSpPr>
          <p:spPr bwMode="auto">
            <a:xfrm>
              <a:off x="2694"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1" name="Rectangle 153"/>
            <p:cNvSpPr>
              <a:spLocks noChangeArrowheads="1"/>
            </p:cNvSpPr>
            <p:nvPr/>
          </p:nvSpPr>
          <p:spPr bwMode="auto">
            <a:xfrm>
              <a:off x="3202"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2" name="Rectangle 154"/>
            <p:cNvSpPr>
              <a:spLocks noChangeArrowheads="1"/>
            </p:cNvSpPr>
            <p:nvPr/>
          </p:nvSpPr>
          <p:spPr bwMode="auto">
            <a:xfrm>
              <a:off x="2525"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3" name="Rectangle 155"/>
            <p:cNvSpPr>
              <a:spLocks noChangeArrowheads="1"/>
            </p:cNvSpPr>
            <p:nvPr/>
          </p:nvSpPr>
          <p:spPr bwMode="auto">
            <a:xfrm>
              <a:off x="2525"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4" name="Rectangle 156"/>
            <p:cNvSpPr>
              <a:spLocks noChangeArrowheads="1"/>
            </p:cNvSpPr>
            <p:nvPr/>
          </p:nvSpPr>
          <p:spPr bwMode="auto">
            <a:xfrm>
              <a:off x="3033" y="1312"/>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5" name="Rectangle 157"/>
            <p:cNvSpPr>
              <a:spLocks noChangeArrowheads="1"/>
            </p:cNvSpPr>
            <p:nvPr/>
          </p:nvSpPr>
          <p:spPr bwMode="auto">
            <a:xfrm>
              <a:off x="3033" y="1566"/>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6" name="Rectangle 158"/>
            <p:cNvSpPr>
              <a:spLocks noChangeArrowheads="1"/>
            </p:cNvSpPr>
            <p:nvPr/>
          </p:nvSpPr>
          <p:spPr bwMode="auto">
            <a:xfrm>
              <a:off x="2694"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7" name="Rectangle 159"/>
            <p:cNvSpPr>
              <a:spLocks noChangeArrowheads="1"/>
            </p:cNvSpPr>
            <p:nvPr/>
          </p:nvSpPr>
          <p:spPr bwMode="auto">
            <a:xfrm>
              <a:off x="3202"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8" name="Rectangle 160"/>
            <p:cNvSpPr>
              <a:spLocks noChangeArrowheads="1"/>
            </p:cNvSpPr>
            <p:nvPr/>
          </p:nvSpPr>
          <p:spPr bwMode="auto">
            <a:xfrm>
              <a:off x="2694"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69" name="Rectangle 161"/>
            <p:cNvSpPr>
              <a:spLocks noChangeArrowheads="1"/>
            </p:cNvSpPr>
            <p:nvPr/>
          </p:nvSpPr>
          <p:spPr bwMode="auto">
            <a:xfrm>
              <a:off x="3202"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70" name="Rectangle 162"/>
            <p:cNvSpPr>
              <a:spLocks noChangeArrowheads="1"/>
            </p:cNvSpPr>
            <p:nvPr/>
          </p:nvSpPr>
          <p:spPr bwMode="auto">
            <a:xfrm>
              <a:off x="2525"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71" name="Rectangle 163"/>
            <p:cNvSpPr>
              <a:spLocks noChangeArrowheads="1"/>
            </p:cNvSpPr>
            <p:nvPr/>
          </p:nvSpPr>
          <p:spPr bwMode="auto">
            <a:xfrm>
              <a:off x="2525"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72" name="Rectangle 164"/>
            <p:cNvSpPr>
              <a:spLocks noChangeArrowheads="1"/>
            </p:cNvSpPr>
            <p:nvPr/>
          </p:nvSpPr>
          <p:spPr bwMode="auto">
            <a:xfrm>
              <a:off x="3033" y="805"/>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297573" name="Rectangle 165"/>
            <p:cNvSpPr>
              <a:spLocks noChangeArrowheads="1"/>
            </p:cNvSpPr>
            <p:nvPr/>
          </p:nvSpPr>
          <p:spPr bwMode="auto">
            <a:xfrm>
              <a:off x="3033" y="1059"/>
              <a:ext cx="127" cy="127"/>
            </a:xfrm>
            <a:prstGeom prst="rect">
              <a:avLst/>
            </a:prstGeom>
            <a:solidFill>
              <a:schemeClr val="tx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Tree>
    <p:extLst>
      <p:ext uri="{BB962C8B-B14F-4D97-AF65-F5344CB8AC3E}">
        <p14:creationId xmlns:p14="http://schemas.microsoft.com/office/powerpoint/2010/main" val="2887051035"/>
      </p:ext>
    </p:extLst>
  </p:cSld>
  <p:clrMapOvr>
    <a:masterClrMapping/>
  </p:clrMapOvr>
  <p:transition>
    <p:dissolve/>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Revisiting this Design </a:t>
            </a:r>
            <a:endParaRPr lang="en-US" dirty="0"/>
          </a:p>
        </p:txBody>
      </p:sp>
      <p:sp>
        <p:nvSpPr>
          <p:cNvPr id="3" name="Content Placeholder 2"/>
          <p:cNvSpPr>
            <a:spLocks noGrp="1"/>
          </p:cNvSpPr>
          <p:nvPr>
            <p:ph idx="1"/>
          </p:nvPr>
        </p:nvSpPr>
        <p:spPr>
          <a:xfrm>
            <a:off x="4838700" y="1023937"/>
            <a:ext cx="4076700" cy="4525963"/>
          </a:xfrm>
        </p:spPr>
        <p:txBody>
          <a:bodyPr/>
          <a:lstStyle/>
          <a:p>
            <a:r>
              <a:rPr lang="en-US" dirty="0" smtClean="0"/>
              <a:t>Mental models problem</a:t>
            </a:r>
          </a:p>
          <a:p>
            <a:r>
              <a:rPr lang="en-US" dirty="0" smtClean="0"/>
              <a:t>Also mapping problem</a:t>
            </a:r>
          </a:p>
          <a:p>
            <a:r>
              <a:rPr lang="en-US" dirty="0" smtClean="0"/>
              <a:t>Also visual grouping problem</a:t>
            </a:r>
          </a:p>
          <a:p>
            <a:pPr lvl="1"/>
            <a:endParaRPr lang="en-US" sz="2000" dirty="0"/>
          </a:p>
          <a:p>
            <a:r>
              <a:rPr lang="en-US" dirty="0" smtClean="0"/>
              <a:t>(These problems not mutually exclusive)</a:t>
            </a:r>
          </a:p>
          <a:p>
            <a:r>
              <a:rPr lang="en-US" dirty="0" smtClean="0"/>
              <a:t>You now have better vocabulary for talking about problems</a:t>
            </a:r>
            <a:endParaRPr lang="en-US" dirty="0"/>
          </a:p>
        </p:txBody>
      </p:sp>
      <p:pic>
        <p:nvPicPr>
          <p:cNvPr id="4" name="Picture 2" descr="C:\Users\jasonh\Documents\Research\research - Media lib\hci\everyday problems\CARD_READER_with_YES.gif"/>
          <p:cNvPicPr>
            <a:picLocks noChangeAspect="1" noChangeArrowheads="1"/>
          </p:cNvPicPr>
          <p:nvPr/>
        </p:nvPicPr>
        <p:blipFill rotWithShape="1">
          <a:blip r:embed="rId2">
            <a:extLst>
              <a:ext uri="{28A0092B-C50C-407E-A947-70E740481C1C}">
                <a14:useLocalDpi xmlns:a14="http://schemas.microsoft.com/office/drawing/2010/main" val="0"/>
              </a:ext>
            </a:extLst>
          </a:blip>
          <a:srcRect t="7341" b="8144"/>
          <a:stretch/>
        </p:blipFill>
        <p:spPr bwMode="auto">
          <a:xfrm>
            <a:off x="76200" y="1107582"/>
            <a:ext cx="4762501" cy="53694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56253095"/>
      </p:ext>
    </p:extLst>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2530" name="Rectangle 2"/>
          <p:cNvSpPr>
            <a:spLocks noGrp="1" noChangeArrowheads="1"/>
          </p:cNvSpPr>
          <p:nvPr>
            <p:ph type="title"/>
          </p:nvPr>
        </p:nvSpPr>
        <p:spPr/>
        <p:txBody>
          <a:bodyPr/>
          <a:lstStyle/>
          <a:p>
            <a:r>
              <a:rPr lang="en-US"/>
              <a:t>Making Things Distinct</a:t>
            </a:r>
          </a:p>
        </p:txBody>
      </p:sp>
      <p:sp>
        <p:nvSpPr>
          <p:cNvPr id="1302533" name="Rectangle 5"/>
          <p:cNvSpPr>
            <a:spLocks noGrp="1" noChangeArrowheads="1"/>
          </p:cNvSpPr>
          <p:nvPr>
            <p:ph type="body" idx="1"/>
          </p:nvPr>
        </p:nvSpPr>
        <p:spPr>
          <a:noFill/>
          <a:ln/>
        </p:spPr>
        <p:txBody>
          <a:bodyPr/>
          <a:lstStyle/>
          <a:p>
            <a:r>
              <a:rPr lang="en-US" dirty="0"/>
              <a:t>Grouping looks at how to make things look related</a:t>
            </a:r>
          </a:p>
          <a:p>
            <a:r>
              <a:rPr lang="en-US" dirty="0" smtClean="0"/>
              <a:t>What if we want to make things look different and stand out?</a:t>
            </a:r>
            <a:endParaRPr lang="en-US" dirty="0"/>
          </a:p>
        </p:txBody>
      </p:sp>
    </p:spTree>
    <p:extLst>
      <p:ext uri="{BB962C8B-B14F-4D97-AF65-F5344CB8AC3E}">
        <p14:creationId xmlns:p14="http://schemas.microsoft.com/office/powerpoint/2010/main" val="2770701457"/>
      </p:ext>
    </p:extLst>
  </p:cSld>
  <p:clrMapOvr>
    <a:masterClrMapping/>
  </p:clrMapOvr>
  <p:transition>
    <p:dissolve/>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4274" name="Rectangle 2"/>
          <p:cNvSpPr>
            <a:spLocks noGrp="1" noChangeArrowheads="1"/>
          </p:cNvSpPr>
          <p:nvPr>
            <p:ph type="title"/>
          </p:nvPr>
        </p:nvSpPr>
        <p:spPr/>
        <p:txBody>
          <a:bodyPr/>
          <a:lstStyle/>
          <a:p>
            <a:r>
              <a:rPr lang="en-US"/>
              <a:t>Making Things Distinct</a:t>
            </a:r>
          </a:p>
        </p:txBody>
      </p:sp>
      <p:pic>
        <p:nvPicPr>
          <p:cNvPr id="1334275" name="Picture 3" descr="retina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3414" y="1525588"/>
            <a:ext cx="8904386" cy="4799012"/>
          </a:xfrm>
          <a:prstGeom prst="rect">
            <a:avLst/>
          </a:prstGeom>
          <a:noFill/>
          <a:extLst>
            <a:ext uri="{909E8E84-426E-40DD-AFC4-6F175D3DCCD1}">
              <a14:hiddenFill xmlns:a14="http://schemas.microsoft.com/office/drawing/2010/main">
                <a:solidFill>
                  <a:srgbClr val="FFFFFF"/>
                </a:solidFill>
              </a14:hiddenFill>
            </a:ext>
          </a:extLst>
        </p:spPr>
      </p:pic>
      <p:sp>
        <p:nvSpPr>
          <p:cNvPr id="1334276" name="Text Box 4"/>
          <p:cNvSpPr txBox="1">
            <a:spLocks noChangeArrowheads="1"/>
          </p:cNvSpPr>
          <p:nvPr/>
        </p:nvSpPr>
        <p:spPr bwMode="auto">
          <a:xfrm>
            <a:off x="1905000" y="6477000"/>
            <a:ext cx="7696200" cy="320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500" dirty="0" smtClean="0"/>
              <a:t>From Kevin </a:t>
            </a:r>
            <a:r>
              <a:rPr lang="en-US" sz="1500" dirty="0"/>
              <a:t>Mullet and Darrell Sano, </a:t>
            </a:r>
            <a:r>
              <a:rPr lang="en-US" sz="1500" i="1" dirty="0"/>
              <a:t>Designing Visual Interfaces</a:t>
            </a:r>
          </a:p>
        </p:txBody>
      </p:sp>
      <p:sp>
        <p:nvSpPr>
          <p:cNvPr id="1334277" name="Rectangle 5"/>
          <p:cNvSpPr>
            <a:spLocks noChangeArrowheads="1"/>
          </p:cNvSpPr>
          <p:nvPr/>
        </p:nvSpPr>
        <p:spPr bwMode="auto">
          <a:xfrm>
            <a:off x="257175" y="1143000"/>
            <a:ext cx="1066800" cy="381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pPr algn="ctr"/>
            <a:r>
              <a:rPr lang="en-US" b="1"/>
              <a:t>Size</a:t>
            </a:r>
          </a:p>
        </p:txBody>
      </p:sp>
      <p:sp>
        <p:nvSpPr>
          <p:cNvPr id="1334278" name="Rectangle 6"/>
          <p:cNvSpPr>
            <a:spLocks noChangeArrowheads="1"/>
          </p:cNvSpPr>
          <p:nvPr/>
        </p:nvSpPr>
        <p:spPr bwMode="auto">
          <a:xfrm>
            <a:off x="1600200" y="1143000"/>
            <a:ext cx="1066800" cy="381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pPr algn="ctr"/>
            <a:r>
              <a:rPr lang="en-US" b="1"/>
              <a:t>Value</a:t>
            </a:r>
          </a:p>
        </p:txBody>
      </p:sp>
      <p:sp>
        <p:nvSpPr>
          <p:cNvPr id="1334279" name="Rectangle 7"/>
          <p:cNvSpPr>
            <a:spLocks noChangeArrowheads="1"/>
          </p:cNvSpPr>
          <p:nvPr/>
        </p:nvSpPr>
        <p:spPr bwMode="auto">
          <a:xfrm>
            <a:off x="2819400" y="1143000"/>
            <a:ext cx="1371600" cy="381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pPr algn="ctr"/>
            <a:r>
              <a:rPr lang="en-US" b="1"/>
              <a:t>Orientation</a:t>
            </a:r>
          </a:p>
        </p:txBody>
      </p:sp>
      <p:sp>
        <p:nvSpPr>
          <p:cNvPr id="1334280" name="Rectangle 8"/>
          <p:cNvSpPr>
            <a:spLocks noChangeArrowheads="1"/>
          </p:cNvSpPr>
          <p:nvPr/>
        </p:nvSpPr>
        <p:spPr bwMode="auto">
          <a:xfrm>
            <a:off x="4343400" y="1143000"/>
            <a:ext cx="1066800" cy="381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pPr algn="ctr"/>
            <a:r>
              <a:rPr lang="en-US" b="1"/>
              <a:t>Texture</a:t>
            </a:r>
          </a:p>
        </p:txBody>
      </p:sp>
      <p:sp>
        <p:nvSpPr>
          <p:cNvPr id="1334281" name="Rectangle 9"/>
          <p:cNvSpPr>
            <a:spLocks noChangeArrowheads="1"/>
          </p:cNvSpPr>
          <p:nvPr/>
        </p:nvSpPr>
        <p:spPr bwMode="auto">
          <a:xfrm>
            <a:off x="5715000" y="1143000"/>
            <a:ext cx="1066800" cy="381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pPr algn="ctr"/>
            <a:r>
              <a:rPr lang="en-US" b="1"/>
              <a:t>Shape</a:t>
            </a:r>
          </a:p>
        </p:txBody>
      </p:sp>
      <p:sp>
        <p:nvSpPr>
          <p:cNvPr id="1334282" name="Rectangle 10"/>
          <p:cNvSpPr>
            <a:spLocks noChangeArrowheads="1"/>
          </p:cNvSpPr>
          <p:nvPr/>
        </p:nvSpPr>
        <p:spPr bwMode="auto">
          <a:xfrm>
            <a:off x="7010400" y="1143000"/>
            <a:ext cx="1981200" cy="381000"/>
          </a:xfrm>
          <a:prstGeom prst="rect">
            <a:avLst/>
          </a:prstGeom>
          <a:solidFill>
            <a:schemeClr val="accent5">
              <a:lumMod val="20000"/>
              <a:lumOff val="80000"/>
            </a:schemeClr>
          </a:solidFill>
          <a:ln w="9525">
            <a:solidFill>
              <a:schemeClr val="tx1"/>
            </a:solidFill>
            <a:miter lim="800000"/>
            <a:headEnd/>
            <a:tailEnd/>
          </a:ln>
          <a:effectLst/>
        </p:spPr>
        <p:txBody>
          <a:bodyPr wrap="none" anchor="ctr"/>
          <a:lstStyle/>
          <a:p>
            <a:pPr algn="ctr"/>
            <a:r>
              <a:rPr lang="en-US" b="1"/>
              <a:t>Position (2D / 3D)</a:t>
            </a:r>
          </a:p>
        </p:txBody>
      </p:sp>
    </p:spTree>
    <p:extLst>
      <p:ext uri="{BB962C8B-B14F-4D97-AF65-F5344CB8AC3E}">
        <p14:creationId xmlns:p14="http://schemas.microsoft.com/office/powerpoint/2010/main" val="1314702361"/>
      </p:ext>
    </p:extLst>
  </p:cSld>
  <p:clrMapOvr>
    <a:masterClrMapping/>
  </p:clrMapOvr>
  <p:transition>
    <p:dissolve/>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3970" name="Rectangle 2"/>
          <p:cNvSpPr>
            <a:spLocks noGrp="1" noChangeArrowheads="1"/>
          </p:cNvSpPr>
          <p:nvPr>
            <p:ph type="title"/>
          </p:nvPr>
        </p:nvSpPr>
        <p:spPr/>
        <p:txBody>
          <a:bodyPr/>
          <a:lstStyle/>
          <a:p>
            <a:r>
              <a:rPr lang="en-US"/>
              <a:t>Let’s Play a Game</a:t>
            </a:r>
          </a:p>
        </p:txBody>
      </p:sp>
      <p:sp>
        <p:nvSpPr>
          <p:cNvPr id="1363971" name="Rectangle 3"/>
          <p:cNvSpPr>
            <a:spLocks noGrp="1" noChangeArrowheads="1"/>
          </p:cNvSpPr>
          <p:nvPr>
            <p:ph type="body" idx="1"/>
          </p:nvPr>
        </p:nvSpPr>
        <p:spPr/>
        <p:txBody>
          <a:bodyPr/>
          <a:lstStyle/>
          <a:p>
            <a:r>
              <a:rPr lang="en-US"/>
              <a:t>I’ll show you a series of pictures</a:t>
            </a:r>
          </a:p>
          <a:p>
            <a:r>
              <a:rPr lang="en-US"/>
              <a:t>Say out loud:</a:t>
            </a:r>
          </a:p>
          <a:p>
            <a:pPr lvl="1"/>
            <a:r>
              <a:rPr lang="en-US" u="sng"/>
              <a:t>Same</a:t>
            </a:r>
            <a:r>
              <a:rPr lang="en-US"/>
              <a:t> 		if every object is the same</a:t>
            </a:r>
          </a:p>
          <a:p>
            <a:pPr lvl="1"/>
            <a:r>
              <a:rPr lang="en-US" u="sng"/>
              <a:t>Different</a:t>
            </a:r>
            <a:r>
              <a:rPr lang="en-US"/>
              <a:t> 	if at least one object is different</a:t>
            </a:r>
          </a:p>
          <a:p>
            <a:pPr lvl="1"/>
            <a:endParaRPr lang="en-US"/>
          </a:p>
        </p:txBody>
      </p:sp>
      <p:sp>
        <p:nvSpPr>
          <p:cNvPr id="1363972" name="Oval 4"/>
          <p:cNvSpPr>
            <a:spLocks noChangeArrowheads="1"/>
          </p:cNvSpPr>
          <p:nvPr/>
        </p:nvSpPr>
        <p:spPr bwMode="auto">
          <a:xfrm>
            <a:off x="838200" y="37338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73" name="Oval 5"/>
          <p:cNvSpPr>
            <a:spLocks noChangeArrowheads="1"/>
          </p:cNvSpPr>
          <p:nvPr/>
        </p:nvSpPr>
        <p:spPr bwMode="auto">
          <a:xfrm>
            <a:off x="1600200" y="41910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74" name="Oval 6"/>
          <p:cNvSpPr>
            <a:spLocks noChangeArrowheads="1"/>
          </p:cNvSpPr>
          <p:nvPr/>
        </p:nvSpPr>
        <p:spPr bwMode="auto">
          <a:xfrm>
            <a:off x="2438400" y="44958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75" name="Oval 7"/>
          <p:cNvSpPr>
            <a:spLocks noChangeArrowheads="1"/>
          </p:cNvSpPr>
          <p:nvPr/>
        </p:nvSpPr>
        <p:spPr bwMode="auto">
          <a:xfrm>
            <a:off x="1905000" y="51816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76" name="Oval 8"/>
          <p:cNvSpPr>
            <a:spLocks noChangeArrowheads="1"/>
          </p:cNvSpPr>
          <p:nvPr/>
        </p:nvSpPr>
        <p:spPr bwMode="auto">
          <a:xfrm>
            <a:off x="2438400" y="37338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77" name="Oval 9"/>
          <p:cNvSpPr>
            <a:spLocks noChangeArrowheads="1"/>
          </p:cNvSpPr>
          <p:nvPr/>
        </p:nvSpPr>
        <p:spPr bwMode="auto">
          <a:xfrm>
            <a:off x="5638800" y="35052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79" name="Oval 11"/>
          <p:cNvSpPr>
            <a:spLocks noChangeArrowheads="1"/>
          </p:cNvSpPr>
          <p:nvPr/>
        </p:nvSpPr>
        <p:spPr bwMode="auto">
          <a:xfrm>
            <a:off x="6400800" y="45720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80" name="Oval 12"/>
          <p:cNvSpPr>
            <a:spLocks noChangeArrowheads="1"/>
          </p:cNvSpPr>
          <p:nvPr/>
        </p:nvSpPr>
        <p:spPr bwMode="auto">
          <a:xfrm>
            <a:off x="5867400" y="52578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81" name="Oval 13"/>
          <p:cNvSpPr>
            <a:spLocks noChangeArrowheads="1"/>
          </p:cNvSpPr>
          <p:nvPr/>
        </p:nvSpPr>
        <p:spPr bwMode="auto">
          <a:xfrm>
            <a:off x="6400800" y="3810000"/>
            <a:ext cx="533400" cy="533400"/>
          </a:xfrm>
          <a:prstGeom prst="ellipse">
            <a:avLst/>
          </a:prstGeom>
          <a:solidFill>
            <a:schemeClr val="accent1"/>
          </a:solidFill>
          <a:ln w="9525">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82" name="Rectangle 14"/>
          <p:cNvSpPr>
            <a:spLocks noChangeArrowheads="1"/>
          </p:cNvSpPr>
          <p:nvPr/>
        </p:nvSpPr>
        <p:spPr bwMode="auto">
          <a:xfrm>
            <a:off x="5181600" y="4343400"/>
            <a:ext cx="609600" cy="533400"/>
          </a:xfrm>
          <a:prstGeom prst="rect">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63983" name="Text Box 15"/>
          <p:cNvSpPr txBox="1">
            <a:spLocks noChangeArrowheads="1"/>
          </p:cNvSpPr>
          <p:nvPr/>
        </p:nvSpPr>
        <p:spPr bwMode="auto">
          <a:xfrm>
            <a:off x="1744663" y="5754688"/>
            <a:ext cx="998537"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Same</a:t>
            </a:r>
          </a:p>
        </p:txBody>
      </p:sp>
      <p:sp>
        <p:nvSpPr>
          <p:cNvPr id="1363984" name="Text Box 16"/>
          <p:cNvSpPr txBox="1">
            <a:spLocks noChangeArrowheads="1"/>
          </p:cNvSpPr>
          <p:nvPr/>
        </p:nvSpPr>
        <p:spPr bwMode="auto">
          <a:xfrm>
            <a:off x="5554663" y="5757863"/>
            <a:ext cx="1438275"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400" b="1"/>
              <a:t>Different</a:t>
            </a:r>
          </a:p>
        </p:txBody>
      </p:sp>
    </p:spTree>
    <p:extLst>
      <p:ext uri="{BB962C8B-B14F-4D97-AF65-F5344CB8AC3E}">
        <p14:creationId xmlns:p14="http://schemas.microsoft.com/office/powerpoint/2010/main" val="2514380816"/>
      </p:ext>
    </p:extLst>
  </p:cSld>
  <p:clrMapOvr>
    <a:masterClrMapping/>
  </p:clrMapOvr>
  <p:transition>
    <p:dissolv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9666" name="Group 2"/>
          <p:cNvGrpSpPr>
            <a:grpSpLocks/>
          </p:cNvGrpSpPr>
          <p:nvPr/>
        </p:nvGrpSpPr>
        <p:grpSpPr bwMode="auto">
          <a:xfrm>
            <a:off x="3792538" y="3005138"/>
            <a:ext cx="2362200" cy="542925"/>
            <a:chOff x="2982" y="2820"/>
            <a:chExt cx="1488" cy="342"/>
          </a:xfrm>
        </p:grpSpPr>
        <p:sp>
          <p:nvSpPr>
            <p:cNvPr id="369667" name="Rectangle 3"/>
            <p:cNvSpPr>
              <a:spLocks noChangeArrowheads="1"/>
            </p:cNvSpPr>
            <p:nvPr/>
          </p:nvSpPr>
          <p:spPr bwMode="auto">
            <a:xfrm>
              <a:off x="2982" y="2820"/>
              <a:ext cx="1473" cy="342"/>
            </a:xfrm>
            <a:prstGeom prst="rect">
              <a:avLst/>
            </a:prstGeom>
            <a:solidFill>
              <a:srgbClr val="DFC183"/>
            </a:solidFill>
            <a:ln>
              <a:noFill/>
            </a:ln>
            <a:effectLst/>
            <a:extLst>
              <a:ext uri="{91240B29-F687-4F45-9708-019B960494DF}">
                <a14:hiddenLine xmlns:a14="http://schemas.microsoft.com/office/drawing/2010/main" w="12700">
                  <a:solidFill>
                    <a:srgbClr val="DFC1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9668" name="Group 4"/>
            <p:cNvGrpSpPr>
              <a:grpSpLocks/>
            </p:cNvGrpSpPr>
            <p:nvPr/>
          </p:nvGrpSpPr>
          <p:grpSpPr bwMode="auto">
            <a:xfrm>
              <a:off x="3114" y="2821"/>
              <a:ext cx="1090" cy="119"/>
              <a:chOff x="2500" y="1229"/>
              <a:chExt cx="1090" cy="119"/>
            </a:xfrm>
          </p:grpSpPr>
          <p:sp>
            <p:nvSpPr>
              <p:cNvPr id="369669" name="Line 5"/>
              <p:cNvSpPr>
                <a:spLocks noChangeShapeType="1"/>
              </p:cNvSpPr>
              <p:nvPr/>
            </p:nvSpPr>
            <p:spPr bwMode="auto">
              <a:xfrm>
                <a:off x="250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70" name="Line 6"/>
              <p:cNvSpPr>
                <a:spLocks noChangeShapeType="1"/>
              </p:cNvSpPr>
              <p:nvPr/>
            </p:nvSpPr>
            <p:spPr bwMode="auto">
              <a:xfrm>
                <a:off x="2762"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71" name="Line 7"/>
              <p:cNvSpPr>
                <a:spLocks noChangeShapeType="1"/>
              </p:cNvSpPr>
              <p:nvPr/>
            </p:nvSpPr>
            <p:spPr bwMode="auto">
              <a:xfrm>
                <a:off x="3059"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72" name="Line 8"/>
              <p:cNvSpPr>
                <a:spLocks noChangeShapeType="1"/>
              </p:cNvSpPr>
              <p:nvPr/>
            </p:nvSpPr>
            <p:spPr bwMode="auto">
              <a:xfrm>
                <a:off x="3327"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73" name="Line 9"/>
              <p:cNvSpPr>
                <a:spLocks noChangeShapeType="1"/>
              </p:cNvSpPr>
              <p:nvPr/>
            </p:nvSpPr>
            <p:spPr bwMode="auto">
              <a:xfrm>
                <a:off x="359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9674" name="Rectangle 10"/>
            <p:cNvSpPr>
              <a:spLocks noChangeArrowheads="1"/>
            </p:cNvSpPr>
            <p:nvPr/>
          </p:nvSpPr>
          <p:spPr bwMode="auto">
            <a:xfrm>
              <a:off x="3001" y="2886"/>
              <a:ext cx="1469" cy="260"/>
            </a:xfrm>
            <a:prstGeom prst="rect">
              <a:avLst/>
            </a:prstGeom>
            <a:noFill/>
            <a:ln>
              <a:noFill/>
            </a:ln>
            <a:effectLst/>
            <a:extLst>
              <a:ext uri="{909E8E84-426E-40DD-AFC4-6F175D3DCCD1}">
                <a14:hiddenFill xmlns:a14="http://schemas.microsoft.com/office/drawing/2010/main">
                  <a:solidFill>
                    <a:srgbClr val="DFC18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lang="en-US" sz="2100" b="1">
                  <a:solidFill>
                    <a:schemeClr val="bg1"/>
                  </a:solidFill>
                  <a:latin typeface="Georgia" pitchFamily="18" charset="0"/>
                </a:rPr>
                <a:t>7    6     5   4    3</a:t>
              </a:r>
            </a:p>
          </p:txBody>
        </p:sp>
      </p:grpSp>
      <p:grpSp>
        <p:nvGrpSpPr>
          <p:cNvPr id="369675" name="Group 11"/>
          <p:cNvGrpSpPr>
            <a:grpSpLocks/>
          </p:cNvGrpSpPr>
          <p:nvPr/>
        </p:nvGrpSpPr>
        <p:grpSpPr bwMode="auto">
          <a:xfrm>
            <a:off x="3757613" y="1447800"/>
            <a:ext cx="2400300" cy="573088"/>
            <a:chOff x="1252" y="2810"/>
            <a:chExt cx="1512" cy="361"/>
          </a:xfrm>
        </p:grpSpPr>
        <p:sp>
          <p:nvSpPr>
            <p:cNvPr id="369676" name="Rectangle 12"/>
            <p:cNvSpPr>
              <a:spLocks noChangeArrowheads="1"/>
            </p:cNvSpPr>
            <p:nvPr/>
          </p:nvSpPr>
          <p:spPr bwMode="auto">
            <a:xfrm>
              <a:off x="1252" y="2810"/>
              <a:ext cx="1473" cy="342"/>
            </a:xfrm>
            <a:prstGeom prst="rect">
              <a:avLst/>
            </a:prstGeom>
            <a:solidFill>
              <a:srgbClr val="DFC183"/>
            </a:solidFill>
            <a:ln>
              <a:noFill/>
            </a:ln>
            <a:effectLst/>
            <a:extLst>
              <a:ext uri="{91240B29-F687-4F45-9708-019B960494DF}">
                <a14:hiddenLine xmlns:a14="http://schemas.microsoft.com/office/drawing/2010/main" w="12700">
                  <a:solidFill>
                    <a:srgbClr val="DFC1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369677" name="Group 13"/>
            <p:cNvGrpSpPr>
              <a:grpSpLocks/>
            </p:cNvGrpSpPr>
            <p:nvPr/>
          </p:nvGrpSpPr>
          <p:grpSpPr bwMode="auto">
            <a:xfrm>
              <a:off x="1384" y="2811"/>
              <a:ext cx="1090" cy="119"/>
              <a:chOff x="2500" y="1229"/>
              <a:chExt cx="1090" cy="119"/>
            </a:xfrm>
          </p:grpSpPr>
          <p:sp>
            <p:nvSpPr>
              <p:cNvPr id="369678" name="Line 14"/>
              <p:cNvSpPr>
                <a:spLocks noChangeShapeType="1"/>
              </p:cNvSpPr>
              <p:nvPr/>
            </p:nvSpPr>
            <p:spPr bwMode="auto">
              <a:xfrm>
                <a:off x="250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79" name="Line 15"/>
              <p:cNvSpPr>
                <a:spLocks noChangeShapeType="1"/>
              </p:cNvSpPr>
              <p:nvPr/>
            </p:nvSpPr>
            <p:spPr bwMode="auto">
              <a:xfrm>
                <a:off x="2762"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80" name="Line 16"/>
              <p:cNvSpPr>
                <a:spLocks noChangeShapeType="1"/>
              </p:cNvSpPr>
              <p:nvPr/>
            </p:nvSpPr>
            <p:spPr bwMode="auto">
              <a:xfrm>
                <a:off x="3059"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81" name="Line 17"/>
              <p:cNvSpPr>
                <a:spLocks noChangeShapeType="1"/>
              </p:cNvSpPr>
              <p:nvPr/>
            </p:nvSpPr>
            <p:spPr bwMode="auto">
              <a:xfrm>
                <a:off x="3327"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82" name="Line 18"/>
              <p:cNvSpPr>
                <a:spLocks noChangeShapeType="1"/>
              </p:cNvSpPr>
              <p:nvPr/>
            </p:nvSpPr>
            <p:spPr bwMode="auto">
              <a:xfrm>
                <a:off x="359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369683" name="Rectangle 19"/>
            <p:cNvSpPr>
              <a:spLocks noChangeArrowheads="1"/>
            </p:cNvSpPr>
            <p:nvPr/>
          </p:nvSpPr>
          <p:spPr bwMode="auto">
            <a:xfrm>
              <a:off x="1295" y="2911"/>
              <a:ext cx="1469" cy="260"/>
            </a:xfrm>
            <a:prstGeom prst="rect">
              <a:avLst/>
            </a:prstGeom>
            <a:noFill/>
            <a:ln>
              <a:noFill/>
            </a:ln>
            <a:effectLst/>
            <a:extLst>
              <a:ext uri="{909E8E84-426E-40DD-AFC4-6F175D3DCCD1}">
                <a14:hiddenFill xmlns:a14="http://schemas.microsoft.com/office/drawing/2010/main">
                  <a:solidFill>
                    <a:srgbClr val="DFC18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lang="en-US" sz="2100" b="1">
                  <a:solidFill>
                    <a:schemeClr val="bg1"/>
                  </a:solidFill>
                  <a:latin typeface="Georgia" pitchFamily="18" charset="0"/>
                </a:rPr>
                <a:t>A   B   C   D   E</a:t>
              </a:r>
            </a:p>
          </p:txBody>
        </p:sp>
      </p:grpSp>
      <p:sp>
        <p:nvSpPr>
          <p:cNvPr id="369685" name="Rectangle 21"/>
          <p:cNvSpPr>
            <a:spLocks noChangeArrowheads="1"/>
          </p:cNvSpPr>
          <p:nvPr/>
        </p:nvSpPr>
        <p:spPr bwMode="auto">
          <a:xfrm>
            <a:off x="936625" y="1611313"/>
            <a:ext cx="1804988" cy="2776537"/>
          </a:xfrm>
          <a:prstGeom prst="rect">
            <a:avLst/>
          </a:prstGeom>
          <a:solidFill>
            <a:srgbClr val="FFFFFF"/>
          </a:solidFill>
          <a:ln w="28575">
            <a:solidFill>
              <a:srgbClr val="3E4E6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86" name="Rectangle 22"/>
          <p:cNvSpPr>
            <a:spLocks noChangeArrowheads="1"/>
          </p:cNvSpPr>
          <p:nvPr/>
        </p:nvSpPr>
        <p:spPr bwMode="auto">
          <a:xfrm>
            <a:off x="919163" y="2414588"/>
            <a:ext cx="1839912" cy="19050"/>
          </a:xfrm>
          <a:prstGeom prst="rect">
            <a:avLst/>
          </a:prstGeom>
          <a:solidFill>
            <a:srgbClr val="FFFFFF"/>
          </a:solidFill>
          <a:ln w="28575">
            <a:solidFill>
              <a:srgbClr val="3E4E6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sz="2400">
              <a:solidFill>
                <a:srgbClr val="3E4E6C"/>
              </a:solidFill>
              <a:latin typeface="Times New Roman" pitchFamily="18" charset="0"/>
            </a:endParaRPr>
          </a:p>
        </p:txBody>
      </p:sp>
      <p:sp>
        <p:nvSpPr>
          <p:cNvPr id="369687" name="Oval 23"/>
          <p:cNvSpPr>
            <a:spLocks noChangeArrowheads="1"/>
          </p:cNvSpPr>
          <p:nvPr/>
        </p:nvSpPr>
        <p:spPr bwMode="auto">
          <a:xfrm>
            <a:off x="6797675" y="1795463"/>
            <a:ext cx="2041525" cy="996950"/>
          </a:xfrm>
          <a:prstGeom prst="ellipse">
            <a:avLst/>
          </a:prstGeom>
          <a:solidFill>
            <a:srgbClr val="C1B778"/>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r>
              <a:rPr lang="en-US" sz="2400" b="1"/>
              <a:t>Cooling</a:t>
            </a:r>
          </a:p>
          <a:p>
            <a:pPr defTabSz="914400"/>
            <a:r>
              <a:rPr lang="en-US" sz="2400" b="1"/>
              <a:t>Unit</a:t>
            </a:r>
          </a:p>
        </p:txBody>
      </p:sp>
      <p:sp>
        <p:nvSpPr>
          <p:cNvPr id="369689" name="Line 25"/>
          <p:cNvSpPr>
            <a:spLocks noChangeShapeType="1"/>
          </p:cNvSpPr>
          <p:nvPr/>
        </p:nvSpPr>
        <p:spPr bwMode="auto">
          <a:xfrm flipV="1">
            <a:off x="2439988" y="1782763"/>
            <a:ext cx="1446212" cy="303212"/>
          </a:xfrm>
          <a:prstGeom prst="line">
            <a:avLst/>
          </a:prstGeom>
          <a:noFill/>
          <a:ln w="25400">
            <a:solidFill>
              <a:srgbClr val="993366"/>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90" name="Line 26"/>
          <p:cNvSpPr>
            <a:spLocks noChangeShapeType="1"/>
          </p:cNvSpPr>
          <p:nvPr/>
        </p:nvSpPr>
        <p:spPr bwMode="auto">
          <a:xfrm>
            <a:off x="6021388" y="1782763"/>
            <a:ext cx="1141412" cy="531812"/>
          </a:xfrm>
          <a:prstGeom prst="line">
            <a:avLst/>
          </a:prstGeom>
          <a:noFill/>
          <a:ln w="25400">
            <a:solidFill>
              <a:srgbClr val="993366"/>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91" name="Line 27"/>
          <p:cNvSpPr>
            <a:spLocks noChangeShapeType="1"/>
          </p:cNvSpPr>
          <p:nvPr/>
        </p:nvSpPr>
        <p:spPr bwMode="auto">
          <a:xfrm flipH="1" flipV="1">
            <a:off x="2516188" y="2239963"/>
            <a:ext cx="4646612" cy="227012"/>
          </a:xfrm>
          <a:prstGeom prst="line">
            <a:avLst/>
          </a:prstGeom>
          <a:noFill/>
          <a:ln w="25400">
            <a:solidFill>
              <a:srgbClr val="993366"/>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92" name="Line 28"/>
          <p:cNvSpPr>
            <a:spLocks noChangeShapeType="1"/>
          </p:cNvSpPr>
          <p:nvPr/>
        </p:nvSpPr>
        <p:spPr bwMode="auto">
          <a:xfrm flipV="1">
            <a:off x="2363788" y="3306763"/>
            <a:ext cx="1522412" cy="303212"/>
          </a:xfrm>
          <a:prstGeom prst="line">
            <a:avLst/>
          </a:prstGeom>
          <a:noFill/>
          <a:ln w="25400">
            <a:solidFill>
              <a:srgbClr val="993366"/>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93" name="Oval 29"/>
          <p:cNvSpPr>
            <a:spLocks noChangeArrowheads="1"/>
          </p:cNvSpPr>
          <p:nvPr/>
        </p:nvSpPr>
        <p:spPr bwMode="auto">
          <a:xfrm>
            <a:off x="6797675" y="3548063"/>
            <a:ext cx="2041525" cy="996950"/>
          </a:xfrm>
          <a:prstGeom prst="ellipse">
            <a:avLst/>
          </a:prstGeom>
          <a:solidFill>
            <a:srgbClr val="C1B778"/>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defTabSz="914400"/>
            <a:r>
              <a:rPr lang="en-US" sz="2400" b="1"/>
              <a:t>Cooling</a:t>
            </a:r>
          </a:p>
          <a:p>
            <a:pPr defTabSz="914400"/>
            <a:r>
              <a:rPr lang="en-US" sz="2400" b="1"/>
              <a:t>Unit</a:t>
            </a:r>
            <a:endParaRPr lang="en-US" sz="2400"/>
          </a:p>
        </p:txBody>
      </p:sp>
      <p:sp>
        <p:nvSpPr>
          <p:cNvPr id="369695" name="Line 31"/>
          <p:cNvSpPr>
            <a:spLocks noChangeShapeType="1"/>
          </p:cNvSpPr>
          <p:nvPr/>
        </p:nvSpPr>
        <p:spPr bwMode="auto">
          <a:xfrm>
            <a:off x="6021388" y="3306763"/>
            <a:ext cx="1141412" cy="760412"/>
          </a:xfrm>
          <a:prstGeom prst="line">
            <a:avLst/>
          </a:prstGeom>
          <a:noFill/>
          <a:ln w="25400">
            <a:solidFill>
              <a:srgbClr val="993366"/>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96" name="Line 32"/>
          <p:cNvSpPr>
            <a:spLocks noChangeShapeType="1"/>
          </p:cNvSpPr>
          <p:nvPr/>
        </p:nvSpPr>
        <p:spPr bwMode="auto">
          <a:xfrm flipH="1" flipV="1">
            <a:off x="2516188" y="4144963"/>
            <a:ext cx="4646612" cy="74612"/>
          </a:xfrm>
          <a:prstGeom prst="line">
            <a:avLst/>
          </a:prstGeom>
          <a:noFill/>
          <a:ln w="25400">
            <a:solidFill>
              <a:srgbClr val="993366"/>
            </a:solidFill>
            <a:round/>
            <a:headEnd type="none" w="sm" len="sm"/>
            <a:tailEnd type="triangle"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69697" name="Rectangle 33"/>
          <p:cNvSpPr>
            <a:spLocks noGrp="1"/>
          </p:cNvSpPr>
          <p:nvPr>
            <p:ph type="title"/>
          </p:nvPr>
        </p:nvSpPr>
        <p:spPr/>
        <p:txBody>
          <a:bodyPr/>
          <a:lstStyle/>
          <a:p>
            <a:r>
              <a:rPr lang="en-US" dirty="0" smtClean="0">
                <a:latin typeface="Calibri" panose="020F0502020204030204" pitchFamily="34" charset="0"/>
              </a:rPr>
              <a:t>A Common Mental Model</a:t>
            </a:r>
            <a:br>
              <a:rPr lang="en-US" dirty="0" smtClean="0">
                <a:latin typeface="Calibri" panose="020F0502020204030204" pitchFamily="34" charset="0"/>
              </a:rPr>
            </a:br>
            <a:r>
              <a:rPr lang="en-US" sz="3200" dirty="0" smtClean="0">
                <a:latin typeface="Calibri" panose="020F0502020204030204" pitchFamily="34" charset="0"/>
              </a:rPr>
              <a:t>Independent Controls</a:t>
            </a:r>
            <a:endParaRPr lang="en-US" dirty="0" smtClean="0">
              <a:latin typeface="Calibri" panose="020F0502020204030204" pitchFamily="34" charset="0"/>
            </a:endParaRPr>
          </a:p>
        </p:txBody>
      </p:sp>
    </p:spTree>
    <p:extLst>
      <p:ext uri="{BB962C8B-B14F-4D97-AF65-F5344CB8AC3E}">
        <p14:creationId xmlns:p14="http://schemas.microsoft.com/office/powerpoint/2010/main" val="1935859153"/>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28" name="Rectangle 8"/>
          <p:cNvSpPr>
            <a:spLocks noGrp="1" noChangeArrowheads="1"/>
          </p:cNvSpPr>
          <p:nvPr>
            <p:ph type="title"/>
          </p:nvPr>
        </p:nvSpPr>
        <p:spPr/>
        <p:txBody>
          <a:bodyPr/>
          <a:lstStyle/>
          <a:p>
            <a:endParaRPr lang="en-US"/>
          </a:p>
        </p:txBody>
      </p:sp>
      <p:pic>
        <p:nvPicPr>
          <p:cNvPr id="1361925" name="Picture 5" descr="shape_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25400"/>
            <a:ext cx="7010400" cy="689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47392129"/>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4994" name="Rectangle 2"/>
          <p:cNvSpPr>
            <a:spLocks noGrp="1" noChangeArrowheads="1"/>
          </p:cNvSpPr>
          <p:nvPr>
            <p:ph type="title"/>
          </p:nvPr>
        </p:nvSpPr>
        <p:spPr/>
        <p:txBody>
          <a:bodyPr/>
          <a:lstStyle/>
          <a:p>
            <a:endParaRPr lang="en-US"/>
          </a:p>
        </p:txBody>
      </p:sp>
      <p:pic>
        <p:nvPicPr>
          <p:cNvPr id="1364997" name="Picture 5" descr="shape_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400" y="0"/>
            <a:ext cx="7011988" cy="689768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78813273"/>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8066" name="Rectangle 2"/>
          <p:cNvSpPr>
            <a:spLocks noGrp="1" noChangeArrowheads="1"/>
          </p:cNvSpPr>
          <p:nvPr>
            <p:ph type="title"/>
          </p:nvPr>
        </p:nvSpPr>
        <p:spPr/>
        <p:txBody>
          <a:bodyPr/>
          <a:lstStyle/>
          <a:p>
            <a:endParaRPr lang="en-US"/>
          </a:p>
        </p:txBody>
      </p:sp>
      <p:sp>
        <p:nvSpPr>
          <p:cNvPr id="1368067" name="Rectangle 3"/>
          <p:cNvSpPr>
            <a:spLocks noGrp="1" noChangeArrowheads="1"/>
          </p:cNvSpPr>
          <p:nvPr>
            <p:ph type="body" idx="1"/>
          </p:nvPr>
        </p:nvSpPr>
        <p:spPr/>
        <p:txBody>
          <a:bodyPr/>
          <a:lstStyle/>
          <a:p>
            <a:endParaRPr lang="en-US"/>
          </a:p>
        </p:txBody>
      </p:sp>
      <p:pic>
        <p:nvPicPr>
          <p:cNvPr id="1368068" name="Picture 4" descr="colour_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31750"/>
            <a:ext cx="6827838" cy="6889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6716347"/>
      </p:ext>
    </p:extLst>
  </p:cSld>
  <p:clrMapOvr>
    <a:masterClrMapping/>
  </p:clrMapOvr>
  <p:transition/>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9090" name="Rectangle 2"/>
          <p:cNvSpPr>
            <a:spLocks noGrp="1" noChangeArrowheads="1"/>
          </p:cNvSpPr>
          <p:nvPr>
            <p:ph type="title"/>
          </p:nvPr>
        </p:nvSpPr>
        <p:spPr/>
        <p:txBody>
          <a:bodyPr/>
          <a:lstStyle/>
          <a:p>
            <a:endParaRPr lang="en-US"/>
          </a:p>
        </p:txBody>
      </p:sp>
      <p:sp>
        <p:nvSpPr>
          <p:cNvPr id="1369091" name="Rectangle 3"/>
          <p:cNvSpPr>
            <a:spLocks noGrp="1" noChangeArrowheads="1"/>
          </p:cNvSpPr>
          <p:nvPr>
            <p:ph type="body" idx="1"/>
          </p:nvPr>
        </p:nvSpPr>
        <p:spPr/>
        <p:txBody>
          <a:bodyPr/>
          <a:lstStyle/>
          <a:p>
            <a:endParaRPr lang="en-US"/>
          </a:p>
        </p:txBody>
      </p:sp>
      <p:pic>
        <p:nvPicPr>
          <p:cNvPr id="1369093" name="Picture 5" descr="colour_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25563" y="-30163"/>
            <a:ext cx="6894512" cy="6956426"/>
          </a:xfrm>
          <a:prstGeom prst="rect">
            <a:avLst/>
          </a:prstGeom>
          <a:noFill/>
          <a:extLst>
            <a:ext uri="{909E8E84-426E-40DD-AFC4-6F175D3DCCD1}">
              <a14:hiddenFill xmlns:a14="http://schemas.microsoft.com/office/drawing/2010/main">
                <a:solidFill>
                  <a:srgbClr val="FFFFFF"/>
                </a:solidFill>
              </a14:hiddenFill>
            </a:ext>
          </a:extLst>
        </p:spPr>
      </p:pic>
      <p:pic>
        <p:nvPicPr>
          <p:cNvPr id="1369094" name="Picture 6" descr="colour_A"/>
          <p:cNvPicPr>
            <a:picLocks noChangeAspect="1" noChangeArrowheads="1"/>
          </p:cNvPicPr>
          <p:nvPr/>
        </p:nvPicPr>
        <p:blipFill>
          <a:blip r:embed="rId2">
            <a:extLst>
              <a:ext uri="{28A0092B-C50C-407E-A947-70E740481C1C}">
                <a14:useLocalDpi xmlns:a14="http://schemas.microsoft.com/office/drawing/2010/main" val="0"/>
              </a:ext>
            </a:extLst>
          </a:blip>
          <a:srcRect l="36232" t="38779" r="55119" b="51720"/>
          <a:stretch>
            <a:fillRect/>
          </a:stretch>
        </p:blipFill>
        <p:spPr bwMode="auto">
          <a:xfrm>
            <a:off x="2762250" y="304800"/>
            <a:ext cx="1033463" cy="1143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757649"/>
      </p:ext>
    </p:extLst>
  </p:cSld>
  <p:clrMapOvr>
    <a:masterClrMapping/>
  </p:clrMapOvr>
  <p:transition/>
  <p:timing>
    <p:tnLst>
      <p:par>
        <p:cTn id="1" dur="indefinite" restart="never" nodeType="tmRoot"/>
      </p:par>
    </p:tn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7042" name="Rectangle 2"/>
          <p:cNvSpPr>
            <a:spLocks noGrp="1" noChangeArrowheads="1"/>
          </p:cNvSpPr>
          <p:nvPr>
            <p:ph type="title"/>
          </p:nvPr>
        </p:nvSpPr>
        <p:spPr/>
        <p:txBody>
          <a:bodyPr/>
          <a:lstStyle/>
          <a:p>
            <a:endParaRPr lang="en-US"/>
          </a:p>
        </p:txBody>
      </p:sp>
      <p:sp>
        <p:nvSpPr>
          <p:cNvPr id="1367043" name="Rectangle 3"/>
          <p:cNvSpPr>
            <a:spLocks noGrp="1" noChangeArrowheads="1"/>
          </p:cNvSpPr>
          <p:nvPr>
            <p:ph type="body" idx="1"/>
          </p:nvPr>
        </p:nvSpPr>
        <p:spPr/>
        <p:txBody>
          <a:bodyPr/>
          <a:lstStyle/>
          <a:p>
            <a:endParaRPr lang="en-US"/>
          </a:p>
        </p:txBody>
      </p:sp>
      <p:pic>
        <p:nvPicPr>
          <p:cNvPr id="1367044" name="Picture 4" descr="colour_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95400" y="0"/>
            <a:ext cx="6956425" cy="68945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43122282"/>
      </p:ext>
    </p:extLst>
  </p:cSld>
  <p:clrMapOvr>
    <a:masterClrMapping/>
  </p:clrMapOvr>
  <p:transition/>
  <p:timing>
    <p:tnLst>
      <p:par>
        <p:cTn id="1" dur="indefinite" restart="never" nodeType="tmRoot"/>
      </p:par>
    </p:tn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Is there a red circle on the next image?</a:t>
            </a:r>
          </a:p>
          <a:p>
            <a:pPr lvl="1"/>
            <a:r>
              <a:rPr lang="en-US" dirty="0" smtClean="0"/>
              <a:t>Say “yes” or “no”</a:t>
            </a:r>
            <a:endParaRPr lang="en-US" dirty="0"/>
          </a:p>
        </p:txBody>
      </p:sp>
    </p:spTree>
    <p:extLst>
      <p:ext uri="{BB962C8B-B14F-4D97-AF65-F5344CB8AC3E}">
        <p14:creationId xmlns:p14="http://schemas.microsoft.com/office/powerpoint/2010/main" val="4051736248"/>
      </p:ext>
    </p:extLst>
  </p:cSld>
  <p:clrMapOvr>
    <a:masterClrMapping/>
  </p:clrMapOvr>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5" descr="conjoin_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95399" y="-31531"/>
            <a:ext cx="7010401" cy="688953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85322927"/>
      </p:ext>
    </p:extLst>
  </p:cSld>
  <p:clrMapOvr>
    <a:masterClrMapping/>
  </p:clrMapOvr>
  <p:timing>
    <p:tnLst>
      <p:par>
        <p:cTn id="1" dur="indefinite" restart="never" nodeType="tmRoot"/>
      </p:par>
    </p:tn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0114" name="Rectangle 2"/>
          <p:cNvSpPr>
            <a:spLocks noGrp="1" noChangeArrowheads="1"/>
          </p:cNvSpPr>
          <p:nvPr>
            <p:ph type="title"/>
          </p:nvPr>
        </p:nvSpPr>
        <p:spPr/>
        <p:txBody>
          <a:bodyPr/>
          <a:lstStyle/>
          <a:p>
            <a:r>
              <a:rPr lang="en-US" dirty="0" err="1"/>
              <a:t>Preattentive</a:t>
            </a:r>
            <a:r>
              <a:rPr lang="en-US" dirty="0"/>
              <a:t> Processing</a:t>
            </a:r>
          </a:p>
        </p:txBody>
      </p:sp>
      <p:sp>
        <p:nvSpPr>
          <p:cNvPr id="1370115" name="Rectangle 3"/>
          <p:cNvSpPr>
            <a:spLocks noGrp="1" noChangeArrowheads="1"/>
          </p:cNvSpPr>
          <p:nvPr>
            <p:ph type="body" idx="1"/>
          </p:nvPr>
        </p:nvSpPr>
        <p:spPr/>
        <p:txBody>
          <a:bodyPr/>
          <a:lstStyle/>
          <a:p>
            <a:r>
              <a:rPr lang="en-US" dirty="0"/>
              <a:t>Some things easy for low-level visual processing </a:t>
            </a:r>
            <a:br>
              <a:rPr lang="en-US" dirty="0"/>
            </a:br>
            <a:r>
              <a:rPr lang="en-US" dirty="0"/>
              <a:t>to automatically handle</a:t>
            </a:r>
          </a:p>
          <a:p>
            <a:pPr lvl="1"/>
            <a:r>
              <a:rPr lang="en-US" dirty="0"/>
              <a:t>It just pops out at you</a:t>
            </a:r>
          </a:p>
          <a:p>
            <a:r>
              <a:rPr lang="en-US" dirty="0" err="1"/>
              <a:t>Preattentive</a:t>
            </a:r>
            <a:r>
              <a:rPr lang="en-US" dirty="0"/>
              <a:t> processing</a:t>
            </a:r>
          </a:p>
          <a:p>
            <a:pPr lvl="1"/>
            <a:r>
              <a:rPr lang="en-US" dirty="0"/>
              <a:t>~200 </a:t>
            </a:r>
            <a:r>
              <a:rPr lang="en-US" dirty="0" err="1"/>
              <a:t>msec</a:t>
            </a:r>
            <a:r>
              <a:rPr lang="en-US" dirty="0"/>
              <a:t> to see </a:t>
            </a:r>
            <a:r>
              <a:rPr lang="en-US" dirty="0" smtClean="0"/>
              <a:t>diffs</a:t>
            </a:r>
            <a:endParaRPr lang="en-US" dirty="0"/>
          </a:p>
          <a:p>
            <a:pPr lvl="1"/>
            <a:r>
              <a:rPr lang="en-US" dirty="0"/>
              <a:t>Based on simple </a:t>
            </a:r>
            <a:r>
              <a:rPr lang="en-US" dirty="0" smtClean="0"/>
              <a:t>diffs</a:t>
            </a:r>
          </a:p>
          <a:p>
            <a:pPr lvl="1"/>
            <a:r>
              <a:rPr lang="en-US" dirty="0" smtClean="0"/>
              <a:t>Doesn’t work for </a:t>
            </a:r>
            <a:br>
              <a:rPr lang="en-US" dirty="0" smtClean="0"/>
            </a:br>
            <a:r>
              <a:rPr lang="en-US" dirty="0" smtClean="0"/>
              <a:t>multiple diffs</a:t>
            </a:r>
            <a:endParaRPr lang="en-US" dirty="0"/>
          </a:p>
          <a:p>
            <a:pPr lvl="2"/>
            <a:r>
              <a:rPr lang="en-US" dirty="0">
                <a:solidFill>
                  <a:schemeClr val="tx1"/>
                </a:solidFill>
              </a:rPr>
              <a:t>Is there a red circle? </a:t>
            </a:r>
            <a:r>
              <a:rPr lang="en-US" dirty="0" smtClean="0">
                <a:solidFill>
                  <a:schemeClr val="tx1"/>
                </a:solidFill>
                <a:sym typeface="Symbol" pitchFamily="18" charset="2"/>
              </a:rPr>
              <a:t></a:t>
            </a:r>
            <a:r>
              <a:rPr lang="en-US" dirty="0" smtClean="0">
                <a:solidFill>
                  <a:schemeClr val="tx1"/>
                </a:solidFill>
              </a:rPr>
              <a:t> </a:t>
            </a:r>
          </a:p>
          <a:p>
            <a:pPr lvl="2"/>
            <a:r>
              <a:rPr lang="en-US" dirty="0" smtClean="0">
                <a:solidFill>
                  <a:schemeClr val="tx1"/>
                </a:solidFill>
              </a:rPr>
              <a:t>No </a:t>
            </a:r>
            <a:r>
              <a:rPr lang="en-US" dirty="0" err="1" smtClean="0">
                <a:solidFill>
                  <a:schemeClr val="tx1"/>
                </a:solidFill>
              </a:rPr>
              <a:t>popout</a:t>
            </a:r>
            <a:r>
              <a:rPr lang="en-US" dirty="0" smtClean="0">
                <a:solidFill>
                  <a:schemeClr val="tx1"/>
                </a:solidFill>
              </a:rPr>
              <a:t> effect here</a:t>
            </a:r>
            <a:endParaRPr lang="en-US" dirty="0">
              <a:solidFill>
                <a:schemeClr val="tx1"/>
              </a:solidFill>
            </a:endParaRPr>
          </a:p>
          <a:p>
            <a:pPr lvl="1"/>
            <a:endParaRPr lang="en-US" dirty="0"/>
          </a:p>
        </p:txBody>
      </p:sp>
      <p:pic>
        <p:nvPicPr>
          <p:cNvPr id="1370117" name="Picture 5" descr="conjoin_P"/>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800601" y="2611985"/>
            <a:ext cx="4267200" cy="419362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772848589"/>
      </p:ext>
    </p:extLst>
  </p:cSld>
  <p:clrMapOvr>
    <a:masterClrMapping/>
  </p:clrMapOvr>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9874" name="Rectangle 2"/>
          <p:cNvSpPr>
            <a:spLocks noGrp="1" noChangeArrowheads="1"/>
          </p:cNvSpPr>
          <p:nvPr>
            <p:ph type="title"/>
          </p:nvPr>
        </p:nvSpPr>
        <p:spPr/>
        <p:txBody>
          <a:bodyPr/>
          <a:lstStyle/>
          <a:p>
            <a:r>
              <a:rPr lang="en-US" dirty="0" smtClean="0"/>
              <a:t>Making </a:t>
            </a:r>
            <a:r>
              <a:rPr lang="en-US" dirty="0"/>
              <a:t>Things Distinct</a:t>
            </a:r>
          </a:p>
        </p:txBody>
      </p:sp>
      <p:sp>
        <p:nvSpPr>
          <p:cNvPr id="1359875" name="Text Box 3"/>
          <p:cNvSpPr txBox="1">
            <a:spLocks noChangeArrowheads="1"/>
          </p:cNvSpPr>
          <p:nvPr/>
        </p:nvSpPr>
        <p:spPr bwMode="auto">
          <a:xfrm>
            <a:off x="533400" y="1217613"/>
            <a:ext cx="947738"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t>Shape</a:t>
            </a:r>
          </a:p>
        </p:txBody>
      </p:sp>
      <p:sp>
        <p:nvSpPr>
          <p:cNvPr id="1359876" name="Text Box 4"/>
          <p:cNvSpPr txBox="1">
            <a:spLocks noChangeArrowheads="1"/>
          </p:cNvSpPr>
          <p:nvPr/>
        </p:nvSpPr>
        <p:spPr bwMode="auto">
          <a:xfrm>
            <a:off x="549275" y="3048000"/>
            <a:ext cx="847725"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t>Color</a:t>
            </a:r>
          </a:p>
        </p:txBody>
      </p:sp>
      <p:pic>
        <p:nvPicPr>
          <p:cNvPr id="1359877" name="Picture 5" descr="siz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73275" y="4878388"/>
            <a:ext cx="1457325" cy="1751012"/>
          </a:xfrm>
          <a:prstGeom prst="rect">
            <a:avLst/>
          </a:prstGeom>
          <a:noFill/>
          <a:extLst>
            <a:ext uri="{909E8E84-426E-40DD-AFC4-6F175D3DCCD1}">
              <a14:hiddenFill xmlns:a14="http://schemas.microsoft.com/office/drawing/2010/main">
                <a:solidFill>
                  <a:srgbClr val="FFFFFF"/>
                </a:solidFill>
              </a14:hiddenFill>
            </a:ext>
          </a:extLst>
        </p:spPr>
      </p:pic>
      <p:pic>
        <p:nvPicPr>
          <p:cNvPr id="1359878" name="Picture 6" descr="colo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073275" y="3048000"/>
            <a:ext cx="1457325" cy="1752600"/>
          </a:xfrm>
          <a:prstGeom prst="rect">
            <a:avLst/>
          </a:prstGeom>
          <a:noFill/>
          <a:extLst>
            <a:ext uri="{909E8E84-426E-40DD-AFC4-6F175D3DCCD1}">
              <a14:hiddenFill xmlns:a14="http://schemas.microsoft.com/office/drawing/2010/main">
                <a:solidFill>
                  <a:srgbClr val="FFFFFF"/>
                </a:solidFill>
              </a14:hiddenFill>
            </a:ext>
          </a:extLst>
        </p:spPr>
      </p:pic>
      <p:pic>
        <p:nvPicPr>
          <p:cNvPr id="1359879" name="Picture 7" descr="shape"/>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073275" y="1217613"/>
            <a:ext cx="1457325" cy="1752600"/>
          </a:xfrm>
          <a:prstGeom prst="rect">
            <a:avLst/>
          </a:prstGeom>
          <a:noFill/>
          <a:extLst>
            <a:ext uri="{909E8E84-426E-40DD-AFC4-6F175D3DCCD1}">
              <a14:hiddenFill xmlns:a14="http://schemas.microsoft.com/office/drawing/2010/main">
                <a:solidFill>
                  <a:srgbClr val="FFFFFF"/>
                </a:solidFill>
              </a14:hiddenFill>
            </a:ext>
          </a:extLst>
        </p:spPr>
      </p:pic>
      <p:sp>
        <p:nvSpPr>
          <p:cNvPr id="1359880" name="Text Box 8"/>
          <p:cNvSpPr txBox="1">
            <a:spLocks noChangeArrowheads="1"/>
          </p:cNvSpPr>
          <p:nvPr/>
        </p:nvSpPr>
        <p:spPr bwMode="auto">
          <a:xfrm>
            <a:off x="549275" y="4878388"/>
            <a:ext cx="692150" cy="396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2000" b="1"/>
              <a:t>Size</a:t>
            </a:r>
          </a:p>
        </p:txBody>
      </p:sp>
      <p:pic>
        <p:nvPicPr>
          <p:cNvPr id="1359881" name="Picture 9" descr="colour_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5486400" y="3032125"/>
            <a:ext cx="1752600" cy="1768475"/>
          </a:xfrm>
          <a:prstGeom prst="rect">
            <a:avLst/>
          </a:prstGeom>
          <a:noFill/>
          <a:extLst>
            <a:ext uri="{909E8E84-426E-40DD-AFC4-6F175D3DCCD1}">
              <a14:hiddenFill xmlns:a14="http://schemas.microsoft.com/office/drawing/2010/main">
                <a:solidFill>
                  <a:srgbClr val="FFFFFF"/>
                </a:solidFill>
              </a14:hiddenFill>
            </a:ext>
          </a:extLst>
        </p:spPr>
      </p:pic>
      <p:pic>
        <p:nvPicPr>
          <p:cNvPr id="1359882" name="Picture 10" descr="colour_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3032125"/>
            <a:ext cx="1752600" cy="1768475"/>
          </a:xfrm>
          <a:prstGeom prst="rect">
            <a:avLst/>
          </a:prstGeom>
          <a:noFill/>
          <a:extLst>
            <a:ext uri="{909E8E84-426E-40DD-AFC4-6F175D3DCCD1}">
              <a14:hiddenFill xmlns:a14="http://schemas.microsoft.com/office/drawing/2010/main">
                <a:solidFill>
                  <a:srgbClr val="FFFFFF"/>
                </a:solidFill>
              </a14:hiddenFill>
            </a:ext>
          </a:extLst>
        </p:spPr>
      </p:pic>
      <p:pic>
        <p:nvPicPr>
          <p:cNvPr id="1359883" name="Picture 11" descr="shape_A"/>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657600" y="1239838"/>
            <a:ext cx="17430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359884" name="Picture 12" descr="shape_P"/>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5486400" y="1239838"/>
            <a:ext cx="1743075" cy="1714500"/>
          </a:xfrm>
          <a:prstGeom prst="rect">
            <a:avLst/>
          </a:prstGeom>
          <a:noFill/>
          <a:extLst>
            <a:ext uri="{909E8E84-426E-40DD-AFC4-6F175D3DCCD1}">
              <a14:hiddenFill xmlns:a14="http://schemas.microsoft.com/office/drawing/2010/main">
                <a:solidFill>
                  <a:srgbClr val="FFFFFF"/>
                </a:solidFill>
              </a14:hiddenFill>
            </a:ext>
          </a:extLst>
        </p:spPr>
      </p:pic>
      <p:pic>
        <p:nvPicPr>
          <p:cNvPr id="1359885" name="Picture 13" descr="colour_A"/>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657600" y="4876800"/>
            <a:ext cx="1752600" cy="1768475"/>
          </a:xfrm>
          <a:prstGeom prst="rect">
            <a:avLst/>
          </a:prstGeom>
          <a:noFill/>
          <a:extLst>
            <a:ext uri="{909E8E84-426E-40DD-AFC4-6F175D3DCCD1}">
              <a14:hiddenFill xmlns:a14="http://schemas.microsoft.com/office/drawing/2010/main">
                <a:solidFill>
                  <a:srgbClr val="FFFFFF"/>
                </a:solidFill>
              </a14:hiddenFill>
            </a:ext>
          </a:extLst>
        </p:spPr>
      </p:pic>
      <p:grpSp>
        <p:nvGrpSpPr>
          <p:cNvPr id="1359890" name="Group 18"/>
          <p:cNvGrpSpPr>
            <a:grpSpLocks/>
          </p:cNvGrpSpPr>
          <p:nvPr/>
        </p:nvGrpSpPr>
        <p:grpSpPr bwMode="auto">
          <a:xfrm>
            <a:off x="5478463" y="4884738"/>
            <a:ext cx="1768475" cy="1752600"/>
            <a:chOff x="3451" y="3077"/>
            <a:chExt cx="1114" cy="1104"/>
          </a:xfrm>
        </p:grpSpPr>
        <p:pic>
          <p:nvPicPr>
            <p:cNvPr id="1359886" name="Picture 14" descr="colour_A"/>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3451" y="3077"/>
              <a:ext cx="1114" cy="1104"/>
            </a:xfrm>
            <a:prstGeom prst="rect">
              <a:avLst/>
            </a:prstGeom>
            <a:noFill/>
            <a:extLst>
              <a:ext uri="{909E8E84-426E-40DD-AFC4-6F175D3DCCD1}">
                <a14:hiddenFill xmlns:a14="http://schemas.microsoft.com/office/drawing/2010/main">
                  <a:solidFill>
                    <a:srgbClr val="FFFFFF"/>
                  </a:solidFill>
                </a14:hiddenFill>
              </a:ext>
            </a:extLst>
          </p:spPr>
        </p:pic>
        <p:pic>
          <p:nvPicPr>
            <p:cNvPr id="1359887" name="Picture 15" descr="colour_A"/>
            <p:cNvPicPr>
              <a:picLocks noChangeAspect="1" noChangeArrowheads="1"/>
            </p:cNvPicPr>
            <p:nvPr/>
          </p:nvPicPr>
          <p:blipFill>
            <a:blip r:embed="rId10">
              <a:extLst>
                <a:ext uri="{28A0092B-C50C-407E-A947-70E740481C1C}">
                  <a14:useLocalDpi xmlns:a14="http://schemas.microsoft.com/office/drawing/2010/main" val="0"/>
                </a:ext>
              </a:extLst>
            </a:blip>
            <a:srcRect l="48294" t="36232" r="38779" b="52174"/>
            <a:stretch>
              <a:fillRect/>
            </a:stretch>
          </p:blipFill>
          <p:spPr bwMode="auto">
            <a:xfrm>
              <a:off x="3936" y="3600"/>
              <a:ext cx="216" cy="192"/>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2497188571"/>
      </p:ext>
    </p:extLst>
  </p:cSld>
  <p:clrMapOvr>
    <a:masterClrMapping/>
  </p:clrMapOvr>
  <p:transition>
    <p:dissolve/>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earning.linkedin.com/content/dam/me/learning/blog/2016/december/jess-article/Gmail-Interfac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2860" y="0"/>
            <a:ext cx="1224870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80782681"/>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 More Accurate </a:t>
            </a:r>
            <a:r>
              <a:rPr lang="en-US" dirty="0">
                <a:latin typeface="Calibri" panose="020F0502020204030204" pitchFamily="34" charset="0"/>
              </a:rPr>
              <a:t>Mental </a:t>
            </a:r>
            <a:r>
              <a:rPr lang="en-US" dirty="0" smtClean="0"/>
              <a:t>Model</a:t>
            </a:r>
            <a:br>
              <a:rPr lang="en-US" dirty="0" smtClean="0"/>
            </a:b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smtClean="0"/>
          </a:p>
          <a:p>
            <a:endParaRPr lang="en-US" sz="2000" dirty="0" smtClean="0"/>
          </a:p>
          <a:p>
            <a:endParaRPr lang="en-US" sz="2000" dirty="0"/>
          </a:p>
          <a:p>
            <a:r>
              <a:rPr lang="en-US" dirty="0" smtClean="0"/>
              <a:t>What are design options for fixing the problem?</a:t>
            </a:r>
            <a:endParaRPr lang="en-US" dirty="0"/>
          </a:p>
          <a:p>
            <a:pPr lvl="1"/>
            <a:r>
              <a:rPr lang="en-US" dirty="0" smtClean="0"/>
              <a:t>Make </a:t>
            </a:r>
            <a:r>
              <a:rPr lang="en-US" dirty="0"/>
              <a:t>controls map to user’s model</a:t>
            </a:r>
          </a:p>
          <a:p>
            <a:pPr lvl="1"/>
            <a:r>
              <a:rPr lang="en-US" dirty="0"/>
              <a:t>Make controls map to actual system</a:t>
            </a:r>
          </a:p>
          <a:p>
            <a:endParaRPr lang="en-US" dirty="0"/>
          </a:p>
        </p:txBody>
      </p:sp>
      <p:sp>
        <p:nvSpPr>
          <p:cNvPr id="4" name="Rectangle 3"/>
          <p:cNvSpPr>
            <a:spLocks noChangeArrowheads="1"/>
          </p:cNvSpPr>
          <p:nvPr/>
        </p:nvSpPr>
        <p:spPr bwMode="auto">
          <a:xfrm>
            <a:off x="936625" y="1600200"/>
            <a:ext cx="1804988" cy="2776538"/>
          </a:xfrm>
          <a:prstGeom prst="rect">
            <a:avLst/>
          </a:prstGeom>
          <a:solidFill>
            <a:srgbClr val="FFFFFF"/>
          </a:solidFill>
          <a:ln w="28575">
            <a:solidFill>
              <a:srgbClr val="3E4E6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 name="Rectangle 4"/>
          <p:cNvSpPr>
            <a:spLocks noChangeArrowheads="1"/>
          </p:cNvSpPr>
          <p:nvPr/>
        </p:nvSpPr>
        <p:spPr bwMode="auto">
          <a:xfrm>
            <a:off x="919163" y="2403475"/>
            <a:ext cx="1839912" cy="19050"/>
          </a:xfrm>
          <a:prstGeom prst="rect">
            <a:avLst/>
          </a:prstGeom>
          <a:solidFill>
            <a:srgbClr val="3E4E6C"/>
          </a:solidFill>
          <a:ln w="28575">
            <a:solidFill>
              <a:srgbClr val="3E4E6C"/>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 name="Line 5"/>
          <p:cNvSpPr>
            <a:spLocks noChangeShapeType="1"/>
          </p:cNvSpPr>
          <p:nvPr/>
        </p:nvSpPr>
        <p:spPr bwMode="auto">
          <a:xfrm>
            <a:off x="6097588" y="1846263"/>
            <a:ext cx="1522412" cy="0"/>
          </a:xfrm>
          <a:prstGeom prst="line">
            <a:avLst/>
          </a:prstGeom>
          <a:noFill/>
          <a:ln w="25400">
            <a:solidFill>
              <a:srgbClr val="808080"/>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7" name="Line 6"/>
          <p:cNvSpPr>
            <a:spLocks noChangeShapeType="1"/>
          </p:cNvSpPr>
          <p:nvPr/>
        </p:nvSpPr>
        <p:spPr bwMode="auto">
          <a:xfrm>
            <a:off x="7620000" y="1847850"/>
            <a:ext cx="0" cy="836613"/>
          </a:xfrm>
          <a:prstGeom prst="line">
            <a:avLst/>
          </a:prstGeom>
          <a:noFill/>
          <a:ln w="25400">
            <a:solidFill>
              <a:srgbClr val="808080"/>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7"/>
          <p:cNvSpPr>
            <a:spLocks noChangeArrowheads="1"/>
          </p:cNvSpPr>
          <p:nvPr/>
        </p:nvSpPr>
        <p:spPr bwMode="auto">
          <a:xfrm>
            <a:off x="4578350" y="3148013"/>
            <a:ext cx="2349500" cy="139700"/>
          </a:xfrm>
          <a:prstGeom prst="rect">
            <a:avLst/>
          </a:prstGeom>
          <a:solidFill>
            <a:srgbClr val="00808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9" name="Rectangle 8"/>
          <p:cNvSpPr>
            <a:spLocks noChangeArrowheads="1"/>
          </p:cNvSpPr>
          <p:nvPr/>
        </p:nvSpPr>
        <p:spPr bwMode="auto">
          <a:xfrm rot="1800000">
            <a:off x="2554288" y="2601913"/>
            <a:ext cx="2244725" cy="117475"/>
          </a:xfrm>
          <a:prstGeom prst="rect">
            <a:avLst/>
          </a:prstGeom>
          <a:solidFill>
            <a:srgbClr val="00808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p:cNvSpPr>
            <a:spLocks noChangeArrowheads="1"/>
          </p:cNvSpPr>
          <p:nvPr/>
        </p:nvSpPr>
        <p:spPr bwMode="auto">
          <a:xfrm rot="20220000">
            <a:off x="2551113" y="3592513"/>
            <a:ext cx="2244725" cy="117475"/>
          </a:xfrm>
          <a:prstGeom prst="rect">
            <a:avLst/>
          </a:prstGeom>
          <a:solidFill>
            <a:srgbClr val="008080"/>
          </a:solidFill>
          <a:ln>
            <a:noFill/>
          </a:ln>
          <a:effectLst/>
          <a:extLst>
            <a:ext uri="{91240B29-F687-4F45-9708-019B960494DF}">
              <a14:hiddenLine xmlns:a14="http://schemas.microsoft.com/office/drawing/2010/main" w="12700">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1" name="Group 10"/>
          <p:cNvGrpSpPr>
            <a:grpSpLocks/>
          </p:cNvGrpSpPr>
          <p:nvPr/>
        </p:nvGrpSpPr>
        <p:grpSpPr bwMode="auto">
          <a:xfrm>
            <a:off x="4454525" y="3195638"/>
            <a:ext cx="239713" cy="63500"/>
            <a:chOff x="2806" y="2290"/>
            <a:chExt cx="151" cy="40"/>
          </a:xfrm>
        </p:grpSpPr>
        <p:sp>
          <p:nvSpPr>
            <p:cNvPr id="12" name="Line 11"/>
            <p:cNvSpPr>
              <a:spLocks noChangeShapeType="1"/>
            </p:cNvSpPr>
            <p:nvPr/>
          </p:nvSpPr>
          <p:spPr bwMode="auto">
            <a:xfrm>
              <a:off x="2862" y="2310"/>
              <a:ext cx="95" cy="0"/>
            </a:xfrm>
            <a:prstGeom prst="line">
              <a:avLst/>
            </a:prstGeom>
            <a:noFill/>
            <a:ln w="25400">
              <a:solidFill>
                <a:schemeClr val="tx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 name="Oval 12"/>
            <p:cNvSpPr>
              <a:spLocks noChangeArrowheads="1"/>
            </p:cNvSpPr>
            <p:nvPr/>
          </p:nvSpPr>
          <p:spPr bwMode="auto">
            <a:xfrm>
              <a:off x="2806" y="2290"/>
              <a:ext cx="40" cy="40"/>
            </a:xfrm>
            <a:prstGeom prst="ellipse">
              <a:avLst/>
            </a:prstGeom>
            <a:solidFill>
              <a:schemeClr val="tx1"/>
            </a:solidFill>
            <a:ln w="12700">
              <a:solidFill>
                <a:schemeClr val="tx1"/>
              </a:solidFill>
              <a:round/>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grpSp>
        <p:nvGrpSpPr>
          <p:cNvPr id="14" name="Group 13"/>
          <p:cNvGrpSpPr>
            <a:grpSpLocks/>
          </p:cNvGrpSpPr>
          <p:nvPr/>
        </p:nvGrpSpPr>
        <p:grpSpPr bwMode="auto">
          <a:xfrm>
            <a:off x="4267200" y="3886200"/>
            <a:ext cx="2362200" cy="542925"/>
            <a:chOff x="2982" y="2820"/>
            <a:chExt cx="1488" cy="342"/>
          </a:xfrm>
        </p:grpSpPr>
        <p:sp>
          <p:nvSpPr>
            <p:cNvPr id="15" name="Rectangle 14"/>
            <p:cNvSpPr>
              <a:spLocks noChangeArrowheads="1"/>
            </p:cNvSpPr>
            <p:nvPr/>
          </p:nvSpPr>
          <p:spPr bwMode="auto">
            <a:xfrm>
              <a:off x="2982" y="2820"/>
              <a:ext cx="1473" cy="342"/>
            </a:xfrm>
            <a:prstGeom prst="rect">
              <a:avLst/>
            </a:prstGeom>
            <a:solidFill>
              <a:srgbClr val="DFC183"/>
            </a:solidFill>
            <a:ln>
              <a:noFill/>
            </a:ln>
            <a:effectLst/>
            <a:extLst>
              <a:ext uri="{91240B29-F687-4F45-9708-019B960494DF}">
                <a14:hiddenLine xmlns:a14="http://schemas.microsoft.com/office/drawing/2010/main" w="12700">
                  <a:solidFill>
                    <a:srgbClr val="DFC1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6" name="Group 15"/>
            <p:cNvGrpSpPr>
              <a:grpSpLocks/>
            </p:cNvGrpSpPr>
            <p:nvPr/>
          </p:nvGrpSpPr>
          <p:grpSpPr bwMode="auto">
            <a:xfrm>
              <a:off x="3114" y="2821"/>
              <a:ext cx="1090" cy="119"/>
              <a:chOff x="2500" y="1229"/>
              <a:chExt cx="1090" cy="119"/>
            </a:xfrm>
          </p:grpSpPr>
          <p:sp>
            <p:nvSpPr>
              <p:cNvPr id="18" name="Line 16"/>
              <p:cNvSpPr>
                <a:spLocks noChangeShapeType="1"/>
              </p:cNvSpPr>
              <p:nvPr/>
            </p:nvSpPr>
            <p:spPr bwMode="auto">
              <a:xfrm>
                <a:off x="250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9" name="Line 17"/>
              <p:cNvSpPr>
                <a:spLocks noChangeShapeType="1"/>
              </p:cNvSpPr>
              <p:nvPr/>
            </p:nvSpPr>
            <p:spPr bwMode="auto">
              <a:xfrm>
                <a:off x="2762"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0" name="Line 18"/>
              <p:cNvSpPr>
                <a:spLocks noChangeShapeType="1"/>
              </p:cNvSpPr>
              <p:nvPr/>
            </p:nvSpPr>
            <p:spPr bwMode="auto">
              <a:xfrm>
                <a:off x="3059"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 name="Line 19"/>
              <p:cNvSpPr>
                <a:spLocks noChangeShapeType="1"/>
              </p:cNvSpPr>
              <p:nvPr/>
            </p:nvSpPr>
            <p:spPr bwMode="auto">
              <a:xfrm>
                <a:off x="3327"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2" name="Line 20"/>
              <p:cNvSpPr>
                <a:spLocks noChangeShapeType="1"/>
              </p:cNvSpPr>
              <p:nvPr/>
            </p:nvSpPr>
            <p:spPr bwMode="auto">
              <a:xfrm>
                <a:off x="359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17" name="Rectangle 21"/>
            <p:cNvSpPr>
              <a:spLocks noChangeArrowheads="1"/>
            </p:cNvSpPr>
            <p:nvPr/>
          </p:nvSpPr>
          <p:spPr bwMode="auto">
            <a:xfrm>
              <a:off x="3001" y="2886"/>
              <a:ext cx="1469" cy="260"/>
            </a:xfrm>
            <a:prstGeom prst="rect">
              <a:avLst/>
            </a:prstGeom>
            <a:noFill/>
            <a:ln>
              <a:noFill/>
            </a:ln>
            <a:effectLst/>
            <a:extLst>
              <a:ext uri="{909E8E84-426E-40DD-AFC4-6F175D3DCCD1}">
                <a14:hiddenFill xmlns:a14="http://schemas.microsoft.com/office/drawing/2010/main">
                  <a:solidFill>
                    <a:srgbClr val="DFC18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lang="en-US" sz="2100" b="1" dirty="0">
                  <a:solidFill>
                    <a:schemeClr val="bg1"/>
                  </a:solidFill>
                  <a:latin typeface="Georgia" pitchFamily="18" charset="0"/>
                </a:rPr>
                <a:t>7    6     5   4    3</a:t>
              </a:r>
            </a:p>
          </p:txBody>
        </p:sp>
      </p:grpSp>
      <p:grpSp>
        <p:nvGrpSpPr>
          <p:cNvPr id="23" name="Group 22"/>
          <p:cNvGrpSpPr>
            <a:grpSpLocks/>
          </p:cNvGrpSpPr>
          <p:nvPr/>
        </p:nvGrpSpPr>
        <p:grpSpPr bwMode="auto">
          <a:xfrm>
            <a:off x="3829050" y="1565275"/>
            <a:ext cx="2400300" cy="573088"/>
            <a:chOff x="1252" y="2810"/>
            <a:chExt cx="1512" cy="361"/>
          </a:xfrm>
        </p:grpSpPr>
        <p:sp>
          <p:nvSpPr>
            <p:cNvPr id="24" name="Rectangle 23"/>
            <p:cNvSpPr>
              <a:spLocks noChangeArrowheads="1"/>
            </p:cNvSpPr>
            <p:nvPr/>
          </p:nvSpPr>
          <p:spPr bwMode="auto">
            <a:xfrm>
              <a:off x="1252" y="2810"/>
              <a:ext cx="1473" cy="342"/>
            </a:xfrm>
            <a:prstGeom prst="rect">
              <a:avLst/>
            </a:prstGeom>
            <a:solidFill>
              <a:srgbClr val="DFC183"/>
            </a:solidFill>
            <a:ln>
              <a:noFill/>
            </a:ln>
            <a:effectLst/>
            <a:extLst>
              <a:ext uri="{91240B29-F687-4F45-9708-019B960494DF}">
                <a14:hiddenLine xmlns:a14="http://schemas.microsoft.com/office/drawing/2010/main" w="12700">
                  <a:solidFill>
                    <a:srgbClr val="DFC183"/>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25" name="Group 24"/>
            <p:cNvGrpSpPr>
              <a:grpSpLocks/>
            </p:cNvGrpSpPr>
            <p:nvPr/>
          </p:nvGrpSpPr>
          <p:grpSpPr bwMode="auto">
            <a:xfrm>
              <a:off x="1384" y="2811"/>
              <a:ext cx="1090" cy="119"/>
              <a:chOff x="2500" y="1229"/>
              <a:chExt cx="1090" cy="119"/>
            </a:xfrm>
          </p:grpSpPr>
          <p:sp>
            <p:nvSpPr>
              <p:cNvPr id="27" name="Line 25"/>
              <p:cNvSpPr>
                <a:spLocks noChangeShapeType="1"/>
              </p:cNvSpPr>
              <p:nvPr/>
            </p:nvSpPr>
            <p:spPr bwMode="auto">
              <a:xfrm>
                <a:off x="250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8" name="Line 26"/>
              <p:cNvSpPr>
                <a:spLocks noChangeShapeType="1"/>
              </p:cNvSpPr>
              <p:nvPr/>
            </p:nvSpPr>
            <p:spPr bwMode="auto">
              <a:xfrm>
                <a:off x="2762"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9" name="Line 27"/>
              <p:cNvSpPr>
                <a:spLocks noChangeShapeType="1"/>
              </p:cNvSpPr>
              <p:nvPr/>
            </p:nvSpPr>
            <p:spPr bwMode="auto">
              <a:xfrm>
                <a:off x="3059"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0" name="Line 28"/>
              <p:cNvSpPr>
                <a:spLocks noChangeShapeType="1"/>
              </p:cNvSpPr>
              <p:nvPr/>
            </p:nvSpPr>
            <p:spPr bwMode="auto">
              <a:xfrm>
                <a:off x="3327" y="1229"/>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1" name="Line 29"/>
              <p:cNvSpPr>
                <a:spLocks noChangeShapeType="1"/>
              </p:cNvSpPr>
              <p:nvPr/>
            </p:nvSpPr>
            <p:spPr bwMode="auto">
              <a:xfrm>
                <a:off x="3590" y="1230"/>
                <a:ext cx="0" cy="118"/>
              </a:xfrm>
              <a:prstGeom prst="line">
                <a:avLst/>
              </a:prstGeom>
              <a:noFill/>
              <a:ln w="19050">
                <a:solidFill>
                  <a:schemeClr val="bg1"/>
                </a:solidFill>
                <a:round/>
                <a:headEnd type="none" w="sm" len="sm"/>
                <a:tailEnd type="none" w="sm" len="sm"/>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sp>
          <p:nvSpPr>
            <p:cNvPr id="26" name="Rectangle 30"/>
            <p:cNvSpPr>
              <a:spLocks noChangeArrowheads="1"/>
            </p:cNvSpPr>
            <p:nvPr/>
          </p:nvSpPr>
          <p:spPr bwMode="auto">
            <a:xfrm>
              <a:off x="1295" y="2911"/>
              <a:ext cx="1469" cy="260"/>
            </a:xfrm>
            <a:prstGeom prst="rect">
              <a:avLst/>
            </a:prstGeom>
            <a:noFill/>
            <a:ln>
              <a:noFill/>
            </a:ln>
            <a:effectLst/>
            <a:extLst>
              <a:ext uri="{909E8E84-426E-40DD-AFC4-6F175D3DCCD1}">
                <a14:hiddenFill xmlns:a14="http://schemas.microsoft.com/office/drawing/2010/main">
                  <a:solidFill>
                    <a:srgbClr val="DFC183"/>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lIns="92075" tIns="46038" rIns="92075" bIns="46038">
              <a:spAutoFit/>
            </a:bodyPr>
            <a:lstStyle/>
            <a:p>
              <a:pPr algn="l" eaLnBrk="0" hangingPunct="0"/>
              <a:r>
                <a:rPr lang="en-US" sz="2100" b="1">
                  <a:solidFill>
                    <a:schemeClr val="bg1"/>
                  </a:solidFill>
                  <a:latin typeface="Georgia" pitchFamily="18" charset="0"/>
                </a:rPr>
                <a:t>A   B   C   D   E</a:t>
              </a:r>
            </a:p>
          </p:txBody>
        </p:sp>
      </p:grpSp>
      <p:sp>
        <p:nvSpPr>
          <p:cNvPr id="32" name="Line 31"/>
          <p:cNvSpPr>
            <a:spLocks noChangeShapeType="1"/>
          </p:cNvSpPr>
          <p:nvPr/>
        </p:nvSpPr>
        <p:spPr bwMode="auto">
          <a:xfrm flipH="1" flipV="1">
            <a:off x="4686300" y="3375025"/>
            <a:ext cx="377032" cy="606425"/>
          </a:xfrm>
          <a:prstGeom prst="line">
            <a:avLst/>
          </a:prstGeom>
          <a:noFill/>
          <a:ln w="25400">
            <a:solidFill>
              <a:srgbClr val="339966"/>
            </a:solidFill>
            <a:round/>
            <a:headEnd type="none" w="sm" len="sm"/>
            <a:tailEnd type="stealth"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3" name="Oval 32"/>
          <p:cNvSpPr>
            <a:spLocks noChangeArrowheads="1"/>
          </p:cNvSpPr>
          <p:nvPr/>
        </p:nvSpPr>
        <p:spPr bwMode="auto">
          <a:xfrm>
            <a:off x="6873875" y="2784475"/>
            <a:ext cx="1585913" cy="852488"/>
          </a:xfrm>
          <a:prstGeom prst="ellipse">
            <a:avLst/>
          </a:prstGeom>
          <a:solidFill>
            <a:srgbClr val="008080"/>
          </a:solidFill>
          <a:ln>
            <a:noFill/>
          </a:ln>
          <a:effectLst/>
          <a:extLst>
            <a:ext uri="{91240B29-F687-4F45-9708-019B960494DF}">
              <a14:hiddenLine xmlns:a14="http://schemas.microsoft.com/office/drawing/2010/main" w="12700">
                <a:solidFill>
                  <a:schemeClr val="tx1"/>
                </a:solidFill>
                <a:round/>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4" name="Rectangle 33"/>
          <p:cNvSpPr>
            <a:spLocks noChangeArrowheads="1"/>
          </p:cNvSpPr>
          <p:nvPr/>
        </p:nvSpPr>
        <p:spPr bwMode="auto">
          <a:xfrm>
            <a:off x="7156450" y="2847975"/>
            <a:ext cx="1021113" cy="739306"/>
          </a:xfrm>
          <a:prstGeom prst="rect">
            <a:avLst/>
          </a:prstGeom>
          <a:noFill/>
          <a:ln>
            <a:noFill/>
          </a:ln>
          <a:effectLst/>
          <a:extLst>
            <a:ext uri="{909E8E84-426E-40DD-AFC4-6F175D3DCCD1}">
              <a14:hiddenFill xmlns:a14="http://schemas.microsoft.com/office/drawing/2010/main">
                <a:solidFill>
                  <a:srgbClr val="3E4E6C"/>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algn="ctr" eaLnBrk="0" hangingPunct="0"/>
            <a:r>
              <a:rPr lang="en-US" sz="2100" b="1" dirty="0">
                <a:solidFill>
                  <a:schemeClr val="bg1"/>
                </a:solidFill>
                <a:latin typeface="Calibri" panose="020F0502020204030204" pitchFamily="34" charset="0"/>
              </a:rPr>
              <a:t>Cooling</a:t>
            </a:r>
          </a:p>
          <a:p>
            <a:pPr algn="ctr" eaLnBrk="0" hangingPunct="0"/>
            <a:r>
              <a:rPr lang="en-US" sz="2100" b="1" dirty="0">
                <a:solidFill>
                  <a:schemeClr val="bg1"/>
                </a:solidFill>
                <a:latin typeface="Calibri" panose="020F0502020204030204" pitchFamily="34" charset="0"/>
              </a:rPr>
              <a:t>Unit</a:t>
            </a:r>
          </a:p>
        </p:txBody>
      </p:sp>
      <p:sp>
        <p:nvSpPr>
          <p:cNvPr id="35" name="Rectangle 34"/>
          <p:cNvSpPr/>
          <p:nvPr/>
        </p:nvSpPr>
        <p:spPr>
          <a:xfrm>
            <a:off x="838200" y="5105400"/>
            <a:ext cx="5943600" cy="8382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Tree>
    <p:extLst>
      <p:ext uri="{BB962C8B-B14F-4D97-AF65-F5344CB8AC3E}">
        <p14:creationId xmlns:p14="http://schemas.microsoft.com/office/powerpoint/2010/main" val="318640831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35"/>
                                        </p:tgtEl>
                                      </p:cBhvr>
                                    </p:animEffect>
                                    <p:set>
                                      <p:cBhvr>
                                        <p:cTn id="7" dur="1" fill="hold">
                                          <p:stCondLst>
                                            <p:cond delay="499"/>
                                          </p:stCondLst>
                                        </p:cTn>
                                        <p:tgtEl>
                                          <p:spTgt spid="35"/>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35" grpId="0" animBg="1"/>
    </p:bld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8674" name="Rectangle 2"/>
          <p:cNvSpPr>
            <a:spLocks noGrp="1" noChangeArrowheads="1"/>
          </p:cNvSpPr>
          <p:nvPr>
            <p:ph type="title"/>
          </p:nvPr>
        </p:nvSpPr>
        <p:spPr/>
        <p:txBody>
          <a:bodyPr/>
          <a:lstStyle/>
          <a:p>
            <a:r>
              <a:rPr lang="en-US" dirty="0"/>
              <a:t>Small Multiples for Making Things Distinct</a:t>
            </a:r>
          </a:p>
        </p:txBody>
      </p:sp>
      <p:sp>
        <p:nvSpPr>
          <p:cNvPr id="1308675" name="Rectangle 3"/>
          <p:cNvSpPr>
            <a:spLocks noGrp="1" noChangeArrowheads="1"/>
          </p:cNvSpPr>
          <p:nvPr>
            <p:ph type="body" idx="1"/>
          </p:nvPr>
        </p:nvSpPr>
        <p:spPr/>
        <p:txBody>
          <a:bodyPr/>
          <a:lstStyle/>
          <a:p>
            <a:r>
              <a:rPr lang="en-US" dirty="0"/>
              <a:t>“Information consists of differences that </a:t>
            </a:r>
            <a:br>
              <a:rPr lang="en-US" dirty="0"/>
            </a:br>
            <a:r>
              <a:rPr lang="en-US" dirty="0"/>
              <a:t>make a difference.”</a:t>
            </a:r>
          </a:p>
          <a:p>
            <a:pPr>
              <a:buFontTx/>
              <a:buNone/>
            </a:pPr>
            <a:r>
              <a:rPr lang="en-US" sz="2400" dirty="0"/>
              <a:t>		 </a:t>
            </a:r>
            <a:r>
              <a:rPr lang="en-US" sz="2000" dirty="0"/>
              <a:t>– Edward </a:t>
            </a:r>
            <a:r>
              <a:rPr lang="en-US" sz="2000" dirty="0" err="1"/>
              <a:t>Tufte</a:t>
            </a:r>
            <a:r>
              <a:rPr lang="en-US" sz="2000" dirty="0"/>
              <a:t>, </a:t>
            </a:r>
            <a:r>
              <a:rPr lang="en-US" sz="2000" i="1" dirty="0"/>
              <a:t>Envisioning Information</a:t>
            </a:r>
          </a:p>
          <a:p>
            <a:endParaRPr lang="en-US" dirty="0"/>
          </a:p>
        </p:txBody>
      </p:sp>
      <p:sp>
        <p:nvSpPr>
          <p:cNvPr id="1308676" name="Text Box 4"/>
          <p:cNvSpPr txBox="1">
            <a:spLocks noChangeArrowheads="1"/>
          </p:cNvSpPr>
          <p:nvPr/>
        </p:nvSpPr>
        <p:spPr bwMode="auto">
          <a:xfrm>
            <a:off x="0" y="4648200"/>
            <a:ext cx="91440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lgn="ctr"/>
            <a:r>
              <a:rPr lang="en-US" sz="2400">
                <a:latin typeface="Times New Roman" pitchFamily="18" charset="0"/>
              </a:rPr>
              <a:t>IMAGE REMOVED</a:t>
            </a:r>
          </a:p>
        </p:txBody>
      </p:sp>
      <p:pic>
        <p:nvPicPr>
          <p:cNvPr id="1308678" name="Picture 6" descr="multiples"/>
          <p:cNvPicPr>
            <a:picLocks noChangeAspect="1" noChangeArrowheads="1"/>
          </p:cNvPicPr>
          <p:nvPr/>
        </p:nvPicPr>
        <p:blipFill>
          <a:blip r:embed="rId2">
            <a:extLst>
              <a:ext uri="{28A0092B-C50C-407E-A947-70E740481C1C}">
                <a14:useLocalDpi xmlns:a14="http://schemas.microsoft.com/office/drawing/2010/main" val="0"/>
              </a:ext>
            </a:extLst>
          </a:blip>
          <a:srcRect l="29507"/>
          <a:stretch>
            <a:fillRect/>
          </a:stretch>
        </p:blipFill>
        <p:spPr bwMode="auto">
          <a:xfrm>
            <a:off x="469900" y="3048000"/>
            <a:ext cx="8140700" cy="3857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41592754"/>
      </p:ext>
    </p:extLst>
  </p:cSld>
  <p:clrMapOvr>
    <a:masterClrMapping/>
  </p:clrMapOvr>
  <p:transition>
    <p:dissolve/>
  </p:transition>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9698" name="Rectangle 2"/>
          <p:cNvSpPr>
            <a:spLocks noGrp="1" noChangeArrowheads="1"/>
          </p:cNvSpPr>
          <p:nvPr>
            <p:ph type="title"/>
          </p:nvPr>
        </p:nvSpPr>
        <p:spPr/>
        <p:txBody>
          <a:bodyPr/>
          <a:lstStyle/>
          <a:p>
            <a:r>
              <a:rPr lang="en-US" dirty="0"/>
              <a:t>International Women’s Day</a:t>
            </a:r>
          </a:p>
        </p:txBody>
      </p:sp>
      <p:pic>
        <p:nvPicPr>
          <p:cNvPr id="1309699" name="Picture 3" descr="womensda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62600" y="1285875"/>
            <a:ext cx="1954213" cy="4191000"/>
          </a:xfrm>
          <a:prstGeom prst="rect">
            <a:avLst/>
          </a:prstGeom>
          <a:noFill/>
          <a:extLst>
            <a:ext uri="{909E8E84-426E-40DD-AFC4-6F175D3DCCD1}">
              <a14:hiddenFill xmlns:a14="http://schemas.microsoft.com/office/drawing/2010/main">
                <a:solidFill>
                  <a:srgbClr val="FFFFFF"/>
                </a:solidFill>
              </a14:hiddenFill>
            </a:ext>
          </a:extLst>
        </p:spPr>
      </p:pic>
      <p:sp>
        <p:nvSpPr>
          <p:cNvPr id="1309700" name="Text Box 4"/>
          <p:cNvSpPr txBox="1">
            <a:spLocks noChangeArrowheads="1"/>
          </p:cNvSpPr>
          <p:nvPr/>
        </p:nvSpPr>
        <p:spPr bwMode="auto">
          <a:xfrm>
            <a:off x="4876800" y="5553075"/>
            <a:ext cx="3733800" cy="825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600">
                <a:latin typeface="Georgia" pitchFamily="18" charset="0"/>
              </a:rPr>
              <a:t>Diaz, Estela   1974 </a:t>
            </a:r>
            <a:br>
              <a:rPr lang="en-US" sz="1600">
                <a:latin typeface="Georgia" pitchFamily="18" charset="0"/>
              </a:rPr>
            </a:br>
            <a:r>
              <a:rPr lang="en-US" sz="1600">
                <a:latin typeface="Georgia" pitchFamily="18" charset="0"/>
              </a:rPr>
              <a:t>March 8 - International Women’s Day </a:t>
            </a:r>
            <a:br>
              <a:rPr lang="en-US" sz="1600">
                <a:latin typeface="Georgia" pitchFamily="18" charset="0"/>
              </a:rPr>
            </a:br>
            <a:endParaRPr lang="en-US" sz="1600">
              <a:latin typeface="Georgia" pitchFamily="18" charset="0"/>
            </a:endParaRPr>
          </a:p>
        </p:txBody>
      </p:sp>
      <p:pic>
        <p:nvPicPr>
          <p:cNvPr id="1309701" name="Picture 5" descr="womensday2"/>
          <p:cNvPicPr>
            <a:picLocks noGrp="1" noChangeAspect="1" noChangeArrowheads="1"/>
          </p:cNvPicPr>
          <p:nvPr>
            <p:ph idx="1"/>
          </p:nvPr>
        </p:nvPicPr>
        <p:blipFill>
          <a:blip r:embed="rId3">
            <a:extLst>
              <a:ext uri="{28A0092B-C50C-407E-A947-70E740481C1C}">
                <a14:useLocalDpi xmlns:a14="http://schemas.microsoft.com/office/drawing/2010/main" val="0"/>
              </a:ext>
            </a:extLst>
          </a:blip>
          <a:srcRect/>
          <a:stretch>
            <a:fillRect/>
          </a:stretch>
        </p:blipFill>
        <p:spPr>
          <a:xfrm>
            <a:off x="971550" y="1314450"/>
            <a:ext cx="2962275" cy="4114800"/>
          </a:xfrm>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1309702" name="Text Box 6"/>
          <p:cNvSpPr txBox="1">
            <a:spLocks noChangeArrowheads="1"/>
          </p:cNvSpPr>
          <p:nvPr/>
        </p:nvSpPr>
        <p:spPr bwMode="auto">
          <a:xfrm>
            <a:off x="671513" y="5529263"/>
            <a:ext cx="3603625" cy="581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600">
                <a:latin typeface="Georgia" pitchFamily="18" charset="0"/>
              </a:rPr>
              <a:t>Echeverria, Heriberto  1971</a:t>
            </a:r>
            <a:br>
              <a:rPr lang="en-US" sz="1600">
                <a:latin typeface="Georgia" pitchFamily="18" charset="0"/>
              </a:rPr>
            </a:br>
            <a:r>
              <a:rPr lang="en-US" sz="1600">
                <a:latin typeface="Georgia" pitchFamily="18" charset="0"/>
              </a:rPr>
              <a:t>March 8 - International Women’s Day</a:t>
            </a:r>
          </a:p>
        </p:txBody>
      </p:sp>
      <p:sp>
        <p:nvSpPr>
          <p:cNvPr id="1309704" name="Text Box 8"/>
          <p:cNvSpPr txBox="1">
            <a:spLocks noChangeArrowheads="1"/>
          </p:cNvSpPr>
          <p:nvPr/>
        </p:nvSpPr>
        <p:spPr bwMode="auto">
          <a:xfrm>
            <a:off x="1828800" y="6153150"/>
            <a:ext cx="7315200"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spAutoFit/>
          </a:bodyPr>
          <a:lstStyle/>
          <a:p>
            <a:pPr>
              <a:spcBef>
                <a:spcPct val="50000"/>
              </a:spcBef>
            </a:pPr>
            <a:r>
              <a:rPr lang="en-US" sz="1400"/>
              <a:t>Cuban Poster Art Gallery, http:///www.sims.berkeley.edu/~lcush/GenCat.html/</a:t>
            </a:r>
          </a:p>
        </p:txBody>
      </p:sp>
    </p:spTree>
    <p:extLst>
      <p:ext uri="{BB962C8B-B14F-4D97-AF65-F5344CB8AC3E}">
        <p14:creationId xmlns:p14="http://schemas.microsoft.com/office/powerpoint/2010/main" val="1449806994"/>
      </p:ext>
    </p:extLst>
  </p:cSld>
  <p:clrMapOvr>
    <a:masterClrMapping/>
  </p:clrMapOvr>
  <p:transition>
    <p:dissolve/>
  </p:transition>
  <p:timing>
    <p:tnLst>
      <p:par>
        <p:cTn id="1" dur="indefinite" restart="never" nodeType="tmRoot"/>
      </p:par>
    </p:tn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10722" name="Picture 2" descr="trueblu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42950" y="1360488"/>
            <a:ext cx="7620000" cy="5499100"/>
          </a:xfrm>
          <a:prstGeom prst="rect">
            <a:avLst/>
          </a:prstGeom>
          <a:noFill/>
          <a:extLst>
            <a:ext uri="{909E8E84-426E-40DD-AFC4-6F175D3DCCD1}">
              <a14:hiddenFill xmlns:a14="http://schemas.microsoft.com/office/drawing/2010/main">
                <a:solidFill>
                  <a:srgbClr val="FFFFFF"/>
                </a:solidFill>
              </a14:hiddenFill>
            </a:ext>
          </a:extLst>
        </p:spPr>
      </p:pic>
      <p:sp>
        <p:nvSpPr>
          <p:cNvPr id="1310723" name="Rectangle 3"/>
          <p:cNvSpPr>
            <a:spLocks noGrp="1" noChangeArrowheads="1"/>
          </p:cNvSpPr>
          <p:nvPr>
            <p:ph type="title"/>
          </p:nvPr>
        </p:nvSpPr>
        <p:spPr/>
        <p:txBody>
          <a:bodyPr/>
          <a:lstStyle/>
          <a:p>
            <a:r>
              <a:rPr lang="en-US" dirty="0"/>
              <a:t>Reid Miles, Blue Note Cover</a:t>
            </a:r>
          </a:p>
        </p:txBody>
      </p:sp>
    </p:spTree>
    <p:extLst>
      <p:ext uri="{BB962C8B-B14F-4D97-AF65-F5344CB8AC3E}">
        <p14:creationId xmlns:p14="http://schemas.microsoft.com/office/powerpoint/2010/main" val="721922626"/>
      </p:ext>
    </p:extLst>
  </p:cSld>
  <p:clrMapOvr>
    <a:masterClrMapping/>
  </p:clrMapOvr>
  <p:transition>
    <p:dissolve/>
  </p:transition>
  <p:timing>
    <p:tnLst>
      <p:par>
        <p:cTn id="1" dur="indefinite" restart="never" nodeType="tmRoot"/>
      </p:par>
    </p:tn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15842" name="Group 2"/>
          <p:cNvGrpSpPr>
            <a:grpSpLocks/>
          </p:cNvGrpSpPr>
          <p:nvPr/>
        </p:nvGrpSpPr>
        <p:grpSpPr bwMode="auto">
          <a:xfrm>
            <a:off x="5105400" y="171450"/>
            <a:ext cx="1049338" cy="6419850"/>
            <a:chOff x="3888" y="816"/>
            <a:chExt cx="300" cy="1836"/>
          </a:xfrm>
        </p:grpSpPr>
        <p:pic>
          <p:nvPicPr>
            <p:cNvPr id="1315843" name="Picture 3" descr="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88" y="816"/>
              <a:ext cx="300" cy="300"/>
            </a:xfrm>
            <a:prstGeom prst="rect">
              <a:avLst/>
            </a:prstGeom>
            <a:noFill/>
            <a:extLst>
              <a:ext uri="{909E8E84-426E-40DD-AFC4-6F175D3DCCD1}">
                <a14:hiddenFill xmlns:a14="http://schemas.microsoft.com/office/drawing/2010/main">
                  <a:solidFill>
                    <a:srgbClr val="FFFFFF"/>
                  </a:solidFill>
                </a14:hiddenFill>
              </a:ext>
            </a:extLst>
          </p:spPr>
        </p:pic>
        <p:pic>
          <p:nvPicPr>
            <p:cNvPr id="1315844" name="Picture 4" descr="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88" y="1968"/>
              <a:ext cx="300" cy="300"/>
            </a:xfrm>
            <a:prstGeom prst="rect">
              <a:avLst/>
            </a:prstGeom>
            <a:noFill/>
            <a:extLst>
              <a:ext uri="{909E8E84-426E-40DD-AFC4-6F175D3DCCD1}">
                <a14:hiddenFill xmlns:a14="http://schemas.microsoft.com/office/drawing/2010/main">
                  <a:solidFill>
                    <a:srgbClr val="FFFFFF"/>
                  </a:solidFill>
                </a14:hiddenFill>
              </a:ext>
            </a:extLst>
          </p:spPr>
        </p:pic>
        <p:pic>
          <p:nvPicPr>
            <p:cNvPr id="1315845" name="Picture 5" descr="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88" y="2352"/>
              <a:ext cx="300" cy="300"/>
            </a:xfrm>
            <a:prstGeom prst="rect">
              <a:avLst/>
            </a:prstGeom>
            <a:noFill/>
            <a:extLst>
              <a:ext uri="{909E8E84-426E-40DD-AFC4-6F175D3DCCD1}">
                <a14:hiddenFill xmlns:a14="http://schemas.microsoft.com/office/drawing/2010/main">
                  <a:solidFill>
                    <a:srgbClr val="FFFFFF"/>
                  </a:solidFill>
                </a14:hiddenFill>
              </a:ext>
            </a:extLst>
          </p:spPr>
        </p:pic>
        <p:pic>
          <p:nvPicPr>
            <p:cNvPr id="1315846" name="Picture 6" descr="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3888" y="1200"/>
              <a:ext cx="300" cy="300"/>
            </a:xfrm>
            <a:prstGeom prst="rect">
              <a:avLst/>
            </a:prstGeom>
            <a:noFill/>
            <a:extLst>
              <a:ext uri="{909E8E84-426E-40DD-AFC4-6F175D3DCCD1}">
                <a14:hiddenFill xmlns:a14="http://schemas.microsoft.com/office/drawing/2010/main">
                  <a:solidFill>
                    <a:srgbClr val="FFFFFF"/>
                  </a:solidFill>
                </a14:hiddenFill>
              </a:ext>
            </a:extLst>
          </p:spPr>
        </p:pic>
        <p:pic>
          <p:nvPicPr>
            <p:cNvPr id="1315847" name="Picture 7" descr="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3888" y="1584"/>
              <a:ext cx="300" cy="300"/>
            </a:xfrm>
            <a:prstGeom prst="rect">
              <a:avLst/>
            </a:prstGeom>
            <a:noFill/>
            <a:extLst>
              <a:ext uri="{909E8E84-426E-40DD-AFC4-6F175D3DCCD1}">
                <a14:hiddenFill xmlns:a14="http://schemas.microsoft.com/office/drawing/2010/main">
                  <a:solidFill>
                    <a:srgbClr val="FFFFFF"/>
                  </a:solidFill>
                </a14:hiddenFill>
              </a:ext>
            </a:extLst>
          </p:spPr>
        </p:pic>
      </p:grpSp>
      <p:pic>
        <p:nvPicPr>
          <p:cNvPr id="1315848" name="Picture 8" descr="Untitled-1"/>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36525" y="1447800"/>
            <a:ext cx="4664075" cy="5410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grpSp>
        <p:nvGrpSpPr>
          <p:cNvPr id="1315849" name="Group 9"/>
          <p:cNvGrpSpPr>
            <a:grpSpLocks/>
          </p:cNvGrpSpPr>
          <p:nvPr/>
        </p:nvGrpSpPr>
        <p:grpSpPr bwMode="auto">
          <a:xfrm>
            <a:off x="6719888" y="171450"/>
            <a:ext cx="1787525" cy="6858000"/>
            <a:chOff x="4416" y="816"/>
            <a:chExt cx="288" cy="1104"/>
          </a:xfrm>
        </p:grpSpPr>
        <p:sp useBgFill="1">
          <p:nvSpPr>
            <p:cNvPr id="1315850" name="Rectangle 10"/>
            <p:cNvSpPr>
              <a:spLocks noChangeArrowheads="1"/>
            </p:cNvSpPr>
            <p:nvPr/>
          </p:nvSpPr>
          <p:spPr bwMode="auto">
            <a:xfrm>
              <a:off x="4416" y="816"/>
              <a:ext cx="288" cy="1104"/>
            </a:xfrm>
            <a:prstGeom prst="rect">
              <a:avLst/>
            </a:prstGeom>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grpSp>
          <p:nvGrpSpPr>
            <p:cNvPr id="1315851" name="Group 11"/>
            <p:cNvGrpSpPr>
              <a:grpSpLocks/>
            </p:cNvGrpSpPr>
            <p:nvPr/>
          </p:nvGrpSpPr>
          <p:grpSpPr bwMode="auto">
            <a:xfrm>
              <a:off x="4503" y="912"/>
              <a:ext cx="114" cy="912"/>
              <a:chOff x="4449" y="864"/>
              <a:chExt cx="114" cy="912"/>
            </a:xfrm>
          </p:grpSpPr>
          <p:pic>
            <p:nvPicPr>
              <p:cNvPr id="1315852" name="Picture 12" descr="blue_star_small"/>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4464" y="864"/>
                <a:ext cx="84" cy="84"/>
              </a:xfrm>
              <a:prstGeom prst="rect">
                <a:avLst/>
              </a:prstGeom>
              <a:noFill/>
              <a:extLst>
                <a:ext uri="{909E8E84-426E-40DD-AFC4-6F175D3DCCD1}">
                  <a14:hiddenFill xmlns:a14="http://schemas.microsoft.com/office/drawing/2010/main">
                    <a:solidFill>
                      <a:srgbClr val="FFFFFF"/>
                    </a:solidFill>
                  </a14:hiddenFill>
                </a:ext>
              </a:extLst>
            </p:spPr>
          </p:pic>
          <p:pic>
            <p:nvPicPr>
              <p:cNvPr id="1315853" name="Picture 13" descr="green_star_small"/>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4461" y="997"/>
                <a:ext cx="90" cy="84"/>
              </a:xfrm>
              <a:prstGeom prst="rect">
                <a:avLst/>
              </a:prstGeom>
              <a:noFill/>
              <a:extLst>
                <a:ext uri="{909E8E84-426E-40DD-AFC4-6F175D3DCCD1}">
                  <a14:hiddenFill xmlns:a14="http://schemas.microsoft.com/office/drawing/2010/main">
                    <a:solidFill>
                      <a:srgbClr val="FFFFFF"/>
                    </a:solidFill>
                  </a14:hiddenFill>
                </a:ext>
              </a:extLst>
            </p:spPr>
          </p:pic>
          <p:pic>
            <p:nvPicPr>
              <p:cNvPr id="1315854" name="Picture 14" descr="purple_star_small"/>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461" y="1130"/>
                <a:ext cx="90" cy="84"/>
              </a:xfrm>
              <a:prstGeom prst="rect">
                <a:avLst/>
              </a:prstGeom>
              <a:noFill/>
              <a:extLst>
                <a:ext uri="{909E8E84-426E-40DD-AFC4-6F175D3DCCD1}">
                  <a14:hiddenFill xmlns:a14="http://schemas.microsoft.com/office/drawing/2010/main">
                    <a:solidFill>
                      <a:srgbClr val="FFFFFF"/>
                    </a:solidFill>
                  </a14:hiddenFill>
                </a:ext>
              </a:extLst>
            </p:spPr>
          </p:pic>
          <p:pic>
            <p:nvPicPr>
              <p:cNvPr id="1315855" name="Picture 15" descr="turquoise_star_small"/>
              <p:cNvPicPr>
                <a:picLocks noChangeAspect="1" noChangeArrowheads="1"/>
              </p:cNvPicPr>
              <p:nvPr/>
            </p:nvPicPr>
            <p:blipFill>
              <a:blip r:embed="rId12">
                <a:extLst>
                  <a:ext uri="{28A0092B-C50C-407E-A947-70E740481C1C}">
                    <a14:useLocalDpi xmlns:a14="http://schemas.microsoft.com/office/drawing/2010/main" val="0"/>
                  </a:ext>
                </a:extLst>
              </a:blip>
              <a:srcRect/>
              <a:stretch>
                <a:fillRect/>
              </a:stretch>
            </p:blipFill>
            <p:spPr bwMode="auto">
              <a:xfrm>
                <a:off x="4461" y="1263"/>
                <a:ext cx="90" cy="84"/>
              </a:xfrm>
              <a:prstGeom prst="rect">
                <a:avLst/>
              </a:prstGeom>
              <a:noFill/>
              <a:extLst>
                <a:ext uri="{909E8E84-426E-40DD-AFC4-6F175D3DCCD1}">
                  <a14:hiddenFill xmlns:a14="http://schemas.microsoft.com/office/drawing/2010/main">
                    <a:solidFill>
                      <a:srgbClr val="FFFFFF"/>
                    </a:solidFill>
                  </a14:hiddenFill>
                </a:ext>
              </a:extLst>
            </p:spPr>
          </p:pic>
          <p:pic>
            <p:nvPicPr>
              <p:cNvPr id="1315856" name="Picture 16" descr="red_star_small"/>
              <p:cNvPicPr>
                <a:picLocks noChangeAspect="1" noChangeArrowheads="1"/>
              </p:cNvPicPr>
              <p:nvPr/>
            </p:nvPicPr>
            <p:blipFill>
              <a:blip r:embed="rId13">
                <a:extLst>
                  <a:ext uri="{28A0092B-C50C-407E-A947-70E740481C1C}">
                    <a14:useLocalDpi xmlns:a14="http://schemas.microsoft.com/office/drawing/2010/main" val="0"/>
                  </a:ext>
                </a:extLst>
              </a:blip>
              <a:srcRect/>
              <a:stretch>
                <a:fillRect/>
              </a:stretch>
            </p:blipFill>
            <p:spPr bwMode="auto">
              <a:xfrm>
                <a:off x="4461" y="1396"/>
                <a:ext cx="90" cy="84"/>
              </a:xfrm>
              <a:prstGeom prst="rect">
                <a:avLst/>
              </a:prstGeom>
              <a:noFill/>
              <a:extLst>
                <a:ext uri="{909E8E84-426E-40DD-AFC4-6F175D3DCCD1}">
                  <a14:hiddenFill xmlns:a14="http://schemas.microsoft.com/office/drawing/2010/main">
                    <a:solidFill>
                      <a:srgbClr val="FFFFFF"/>
                    </a:solidFill>
                  </a14:hiddenFill>
                </a:ext>
              </a:extLst>
            </p:spPr>
          </p:pic>
          <p:pic>
            <p:nvPicPr>
              <p:cNvPr id="1315857" name="Picture 17" descr="yellow_shooting_star_small"/>
              <p:cNvPicPr>
                <a:picLocks noChangeAspect="1" noChangeArrowheads="1"/>
              </p:cNvPicPr>
              <p:nvPr/>
            </p:nvPicPr>
            <p:blipFill>
              <a:blip r:embed="rId14">
                <a:extLst>
                  <a:ext uri="{28A0092B-C50C-407E-A947-70E740481C1C}">
                    <a14:useLocalDpi xmlns:a14="http://schemas.microsoft.com/office/drawing/2010/main" val="0"/>
                  </a:ext>
                </a:extLst>
              </a:blip>
              <a:srcRect/>
              <a:stretch>
                <a:fillRect/>
              </a:stretch>
            </p:blipFill>
            <p:spPr bwMode="auto">
              <a:xfrm>
                <a:off x="4449" y="1529"/>
                <a:ext cx="114" cy="114"/>
              </a:xfrm>
              <a:prstGeom prst="rect">
                <a:avLst/>
              </a:prstGeom>
              <a:noFill/>
              <a:extLst>
                <a:ext uri="{909E8E84-426E-40DD-AFC4-6F175D3DCCD1}">
                  <a14:hiddenFill xmlns:a14="http://schemas.microsoft.com/office/drawing/2010/main">
                    <a:solidFill>
                      <a:srgbClr val="FFFFFF"/>
                    </a:solidFill>
                  </a14:hiddenFill>
                </a:ext>
              </a:extLst>
            </p:spPr>
          </p:pic>
          <p:pic>
            <p:nvPicPr>
              <p:cNvPr id="1315858" name="Picture 18" descr="yellow_star_small"/>
              <p:cNvPicPr>
                <a:picLocks noChangeAspect="1" noChangeArrowheads="1"/>
              </p:cNvPicPr>
              <p:nvPr/>
            </p:nvPicPr>
            <p:blipFill>
              <a:blip r:embed="rId15">
                <a:extLst>
                  <a:ext uri="{28A0092B-C50C-407E-A947-70E740481C1C}">
                    <a14:useLocalDpi xmlns:a14="http://schemas.microsoft.com/office/drawing/2010/main" val="0"/>
                  </a:ext>
                </a:extLst>
              </a:blip>
              <a:srcRect/>
              <a:stretch>
                <a:fillRect/>
              </a:stretch>
            </p:blipFill>
            <p:spPr bwMode="auto">
              <a:xfrm>
                <a:off x="4464" y="1692"/>
                <a:ext cx="84" cy="84"/>
              </a:xfrm>
              <a:prstGeom prst="rect">
                <a:avLst/>
              </a:prstGeom>
              <a:noFill/>
              <a:extLst>
                <a:ext uri="{909E8E84-426E-40DD-AFC4-6F175D3DCCD1}">
                  <a14:hiddenFill xmlns:a14="http://schemas.microsoft.com/office/drawing/2010/main">
                    <a:solidFill>
                      <a:srgbClr val="FFFFFF"/>
                    </a:solidFill>
                  </a14:hiddenFill>
                </a:ext>
              </a:extLst>
            </p:spPr>
          </p:pic>
        </p:grpSp>
      </p:grpSp>
      <p:sp>
        <p:nvSpPr>
          <p:cNvPr id="1315860" name="AutoShape 20"/>
          <p:cNvSpPr>
            <a:spLocks noChangeArrowheads="1"/>
          </p:cNvSpPr>
          <p:nvPr/>
        </p:nvSpPr>
        <p:spPr bwMode="auto">
          <a:xfrm>
            <a:off x="838200" y="3657600"/>
            <a:ext cx="914400" cy="914400"/>
          </a:xfrm>
          <a:prstGeom prst="roundRect">
            <a:avLst>
              <a:gd name="adj" fmla="val 16667"/>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15862" name="Rectangle 22"/>
          <p:cNvSpPr>
            <a:spLocks noGrp="1" noChangeArrowheads="1"/>
          </p:cNvSpPr>
          <p:nvPr>
            <p:ph type="title"/>
          </p:nvPr>
        </p:nvSpPr>
        <p:spPr>
          <a:noFill/>
          <a:ln/>
        </p:spPr>
        <p:txBody>
          <a:bodyPr/>
          <a:lstStyle/>
          <a:p>
            <a:r>
              <a:rPr lang="en-US" dirty="0" smtClean="0"/>
              <a:t>Small Multiples</a:t>
            </a:r>
            <a:br>
              <a:rPr lang="en-US" dirty="0" smtClean="0"/>
            </a:br>
            <a:r>
              <a:rPr lang="en-US" sz="3200" dirty="0" smtClean="0"/>
              <a:t>Poor Examples</a:t>
            </a:r>
            <a:endParaRPr lang="en-US" dirty="0"/>
          </a:p>
        </p:txBody>
      </p:sp>
    </p:spTree>
    <p:extLst>
      <p:ext uri="{BB962C8B-B14F-4D97-AF65-F5344CB8AC3E}">
        <p14:creationId xmlns:p14="http://schemas.microsoft.com/office/powerpoint/2010/main" val="873171579"/>
      </p:ext>
    </p:extLst>
  </p:cSld>
  <p:clrMapOvr>
    <a:masterClrMapping/>
  </p:clrMapOvr>
  <p:transition>
    <p:dissolve/>
  </p:transition>
  <p:timing>
    <p:tnLst>
      <p:par>
        <p:cTn id="1" dur="indefinite" restart="never" nodeType="tmRoot"/>
      </p:par>
    </p:tn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372168" name="Picture 8" descr="Untitled-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36525" y="1447800"/>
            <a:ext cx="4664075" cy="5410200"/>
          </a:xfrm>
          <a:prstGeom prst="rect">
            <a:avLst/>
          </a:prstGeom>
          <a:noFill/>
          <a:ln w="9525">
            <a:solidFill>
              <a:srgbClr val="000000"/>
            </a:solidFill>
            <a:miter lim="800000"/>
            <a:headEnd/>
            <a:tailEnd/>
          </a:ln>
          <a:extLst>
            <a:ext uri="{909E8E84-426E-40DD-AFC4-6F175D3DCCD1}">
              <a14:hiddenFill xmlns:a14="http://schemas.microsoft.com/office/drawing/2010/main">
                <a:solidFill>
                  <a:srgbClr val="FFFFFF"/>
                </a:solidFill>
              </a14:hiddenFill>
            </a:ext>
          </a:extLst>
        </p:spPr>
      </p:pic>
      <p:sp>
        <p:nvSpPr>
          <p:cNvPr id="1372180" name="AutoShape 20"/>
          <p:cNvSpPr>
            <a:spLocks noChangeArrowheads="1"/>
          </p:cNvSpPr>
          <p:nvPr/>
        </p:nvSpPr>
        <p:spPr bwMode="auto">
          <a:xfrm>
            <a:off x="838200" y="3657600"/>
            <a:ext cx="914400" cy="914400"/>
          </a:xfrm>
          <a:prstGeom prst="roundRect">
            <a:avLst>
              <a:gd name="adj" fmla="val 16667"/>
            </a:avLst>
          </a:prstGeom>
          <a:noFill/>
          <a:ln w="762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372181" name="Rectangle 21"/>
          <p:cNvSpPr>
            <a:spLocks noGrp="1" noChangeArrowheads="1"/>
          </p:cNvSpPr>
          <p:nvPr>
            <p:ph type="body" idx="1"/>
          </p:nvPr>
        </p:nvSpPr>
        <p:spPr>
          <a:xfrm>
            <a:off x="4876800" y="1295400"/>
            <a:ext cx="4038600" cy="4919663"/>
          </a:xfrm>
          <a:noFill/>
          <a:ln/>
        </p:spPr>
        <p:txBody>
          <a:bodyPr/>
          <a:lstStyle/>
          <a:p>
            <a:r>
              <a:rPr lang="en-US" dirty="0"/>
              <a:t>Not having clear differences makes it hard to understand</a:t>
            </a:r>
          </a:p>
          <a:p>
            <a:endParaRPr lang="en-US" dirty="0"/>
          </a:p>
          <a:p>
            <a:r>
              <a:rPr lang="en-US" dirty="0"/>
              <a:t>Versus…</a:t>
            </a:r>
          </a:p>
        </p:txBody>
      </p:sp>
      <p:sp>
        <p:nvSpPr>
          <p:cNvPr id="1372182" name="Rectangle 22"/>
          <p:cNvSpPr>
            <a:spLocks noGrp="1" noChangeArrowheads="1"/>
          </p:cNvSpPr>
          <p:nvPr>
            <p:ph type="title"/>
          </p:nvPr>
        </p:nvSpPr>
        <p:spPr>
          <a:noFill/>
          <a:ln/>
        </p:spPr>
        <p:txBody>
          <a:bodyPr/>
          <a:lstStyle/>
          <a:p>
            <a:r>
              <a:rPr lang="en-US" dirty="0"/>
              <a:t>Small Multiples</a:t>
            </a:r>
          </a:p>
        </p:txBody>
      </p:sp>
      <p:pic>
        <p:nvPicPr>
          <p:cNvPr id="53250" name="Picture 2" descr="https://mspoweruser.com/wp-content/uploads/msn/2013/11/PS4Amazon.jpg"/>
          <p:cNvPicPr>
            <a:picLocks noChangeAspect="1" noChangeArrowheads="1"/>
          </p:cNvPicPr>
          <p:nvPr/>
        </p:nvPicPr>
        <p:blipFill rotWithShape="1">
          <a:blip r:embed="rId3">
            <a:extLst>
              <a:ext uri="{28A0092B-C50C-407E-A947-70E740481C1C}">
                <a14:useLocalDpi xmlns:a14="http://schemas.microsoft.com/office/drawing/2010/main" val="0"/>
              </a:ext>
            </a:extLst>
          </a:blip>
          <a:srcRect b="75126"/>
          <a:stretch/>
        </p:blipFill>
        <p:spPr bwMode="auto">
          <a:xfrm>
            <a:off x="5410200" y="3962399"/>
            <a:ext cx="3352800" cy="7112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36981737"/>
      </p:ext>
    </p:extLst>
  </p:cSld>
  <p:clrMapOvr>
    <a:masterClrMapping/>
  </p:clrMapOvr>
  <p:transition>
    <p:dissolve/>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02" name="Rectangle 2"/>
          <p:cNvSpPr>
            <a:spLocks noGrp="1" noChangeArrowheads="1"/>
          </p:cNvSpPr>
          <p:nvPr>
            <p:ph type="title"/>
          </p:nvPr>
        </p:nvSpPr>
        <p:spPr/>
        <p:txBody>
          <a:bodyPr/>
          <a:lstStyle/>
          <a:p>
            <a:r>
              <a:rPr lang="en-US" dirty="0"/>
              <a:t>Aside: Change Blindness</a:t>
            </a:r>
          </a:p>
        </p:txBody>
      </p:sp>
      <p:sp>
        <p:nvSpPr>
          <p:cNvPr id="1331203" name="Rectangle 3"/>
          <p:cNvSpPr>
            <a:spLocks noGrp="1" noChangeArrowheads="1"/>
          </p:cNvSpPr>
          <p:nvPr>
            <p:ph type="body" idx="1"/>
          </p:nvPr>
        </p:nvSpPr>
        <p:spPr>
          <a:xfrm>
            <a:off x="609600" y="1143000"/>
            <a:ext cx="8077200" cy="4525963"/>
          </a:xfrm>
        </p:spPr>
        <p:txBody>
          <a:bodyPr/>
          <a:lstStyle/>
          <a:p>
            <a:pPr>
              <a:lnSpc>
                <a:spcPct val="90000"/>
              </a:lnSpc>
            </a:pPr>
            <a:r>
              <a:rPr lang="en-US" dirty="0"/>
              <a:t>People </a:t>
            </a:r>
            <a:r>
              <a:rPr lang="en-US" dirty="0" smtClean="0"/>
              <a:t>poor at </a:t>
            </a:r>
            <a:r>
              <a:rPr lang="en-US" dirty="0"/>
              <a:t>noticing some kinds of changes</a:t>
            </a:r>
          </a:p>
          <a:p>
            <a:pPr lvl="1">
              <a:lnSpc>
                <a:spcPct val="90000"/>
              </a:lnSpc>
            </a:pPr>
            <a:r>
              <a:rPr lang="en-US" dirty="0"/>
              <a:t>Subtle changes over time</a:t>
            </a:r>
          </a:p>
          <a:p>
            <a:pPr lvl="1">
              <a:lnSpc>
                <a:spcPct val="90000"/>
              </a:lnSpc>
            </a:pPr>
            <a:r>
              <a:rPr lang="en-US" dirty="0"/>
              <a:t>Distractors</a:t>
            </a:r>
          </a:p>
          <a:p>
            <a:pPr lvl="1">
              <a:lnSpc>
                <a:spcPct val="90000"/>
              </a:lnSpc>
            </a:pPr>
            <a:r>
              <a:rPr lang="en-US" dirty="0"/>
              <a:t>Discontinuities </a:t>
            </a:r>
            <a:r>
              <a:rPr lang="en-US" dirty="0" smtClean="0"/>
              <a:t>(Ex. in movies)</a:t>
            </a:r>
          </a:p>
          <a:p>
            <a:pPr>
              <a:lnSpc>
                <a:spcPct val="90000"/>
              </a:lnSpc>
            </a:pPr>
            <a:r>
              <a:rPr lang="en-US" dirty="0" smtClean="0"/>
              <a:t>Videos</a:t>
            </a:r>
            <a:endParaRPr lang="en-US" dirty="0"/>
          </a:p>
          <a:p>
            <a:pPr lvl="1">
              <a:lnSpc>
                <a:spcPct val="90000"/>
              </a:lnSpc>
            </a:pPr>
            <a:r>
              <a:rPr lang="en-US" dirty="0">
                <a:hlinkClick r:id="rId3"/>
              </a:rPr>
              <a:t>https://www.youtube.com/watch?v=ubNF9QNEQLA</a:t>
            </a:r>
          </a:p>
          <a:p>
            <a:pPr lvl="1">
              <a:lnSpc>
                <a:spcPct val="90000"/>
              </a:lnSpc>
            </a:pPr>
            <a:r>
              <a:rPr lang="en-US" dirty="0" smtClean="0">
                <a:hlinkClick r:id="rId3"/>
              </a:rPr>
              <a:t>http</a:t>
            </a:r>
            <a:r>
              <a:rPr lang="en-US" dirty="0">
                <a:hlinkClick r:id="rId3"/>
              </a:rPr>
              <a:t>://</a:t>
            </a:r>
            <a:r>
              <a:rPr lang="en-US" dirty="0" smtClean="0">
                <a:hlinkClick r:id="rId3"/>
              </a:rPr>
              <a:t>www.gocognitive.net/sites/default/files/change_blindness.v.0.93_0.swf</a:t>
            </a:r>
            <a:r>
              <a:rPr lang="en-US" dirty="0" smtClean="0"/>
              <a:t> </a:t>
            </a:r>
          </a:p>
          <a:p>
            <a:pPr lvl="1">
              <a:lnSpc>
                <a:spcPct val="90000"/>
              </a:lnSpc>
            </a:pPr>
            <a:r>
              <a:rPr lang="en-US" dirty="0" smtClean="0"/>
              <a:t>Basketball study</a:t>
            </a:r>
            <a:endParaRPr lang="en-US" dirty="0"/>
          </a:p>
          <a:p>
            <a:pPr lvl="2">
              <a:lnSpc>
                <a:spcPct val="90000"/>
              </a:lnSpc>
            </a:pPr>
            <a:r>
              <a:rPr lang="en-US" dirty="0" smtClean="0">
                <a:hlinkClick r:id="rId4"/>
              </a:rPr>
              <a:t>https</a:t>
            </a:r>
            <a:r>
              <a:rPr lang="en-US" dirty="0">
                <a:hlinkClick r:id="rId4"/>
              </a:rPr>
              <a:t>://</a:t>
            </a:r>
            <a:r>
              <a:rPr lang="en-US" dirty="0" smtClean="0">
                <a:hlinkClick r:id="rId4"/>
              </a:rPr>
              <a:t>www.youtube.com/watch?v=0grANlx7y2E</a:t>
            </a:r>
            <a:r>
              <a:rPr lang="en-US" dirty="0" smtClean="0"/>
              <a:t> </a:t>
            </a:r>
          </a:p>
          <a:p>
            <a:pPr lvl="1">
              <a:lnSpc>
                <a:spcPct val="90000"/>
              </a:lnSpc>
            </a:pPr>
            <a:r>
              <a:rPr lang="en-US" dirty="0" smtClean="0"/>
              <a:t>Door study</a:t>
            </a:r>
          </a:p>
          <a:p>
            <a:pPr lvl="2">
              <a:lnSpc>
                <a:spcPct val="90000"/>
              </a:lnSpc>
            </a:pPr>
            <a:r>
              <a:rPr lang="en-US" dirty="0">
                <a:hlinkClick r:id="rId5"/>
              </a:rPr>
              <a:t>https://</a:t>
            </a:r>
            <a:r>
              <a:rPr lang="en-US" dirty="0" smtClean="0">
                <a:hlinkClick r:id="rId5"/>
              </a:rPr>
              <a:t>www.youtube.com/watch?v=FWSxSQsspiQ</a:t>
            </a:r>
            <a:r>
              <a:rPr lang="en-US" dirty="0" smtClean="0"/>
              <a:t> </a:t>
            </a:r>
            <a:endParaRPr lang="en-US" dirty="0"/>
          </a:p>
          <a:p>
            <a:pPr lvl="1">
              <a:lnSpc>
                <a:spcPct val="90000"/>
              </a:lnSpc>
            </a:pPr>
            <a:endParaRPr lang="en-US" dirty="0"/>
          </a:p>
        </p:txBody>
      </p:sp>
    </p:spTree>
    <p:extLst>
      <p:ext uri="{BB962C8B-B14F-4D97-AF65-F5344CB8AC3E}">
        <p14:creationId xmlns:p14="http://schemas.microsoft.com/office/powerpoint/2010/main" val="605218409"/>
      </p:ext>
    </p:extLst>
  </p:cSld>
  <p:clrMapOvr>
    <a:masterClrMapping/>
  </p:clrMapOvr>
  <p:transition>
    <p:dissolve/>
  </p:transition>
  <p:timing>
    <p:tnLst>
      <p:par>
        <p:cTn id="1" dur="indefinite" restart="never" nodeType="tmRoot"/>
      </p:par>
    </p:tn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2"/>
          <p:cNvSpPr>
            <a:spLocks noGrp="1" noChangeArrowheads="1"/>
          </p:cNvSpPr>
          <p:nvPr>
            <p:ph type="title"/>
          </p:nvPr>
        </p:nvSpPr>
        <p:spPr/>
        <p:txBody>
          <a:bodyPr/>
          <a:lstStyle/>
          <a:p>
            <a:r>
              <a:rPr lang="en-US" dirty="0" smtClean="0"/>
              <a:t>Web Pages and Change </a:t>
            </a:r>
            <a:r>
              <a:rPr lang="en-US" dirty="0"/>
              <a:t>Blindness</a:t>
            </a:r>
          </a:p>
        </p:txBody>
      </p:sp>
      <p:sp>
        <p:nvSpPr>
          <p:cNvPr id="1373187" name="Rectangle 3"/>
          <p:cNvSpPr>
            <a:spLocks noGrp="1" noChangeArrowheads="1"/>
          </p:cNvSpPr>
          <p:nvPr>
            <p:ph type="body" idx="1"/>
          </p:nvPr>
        </p:nvSpPr>
        <p:spPr/>
        <p:txBody>
          <a:bodyPr/>
          <a:lstStyle/>
          <a:p>
            <a:endParaRPr lang="en-US" dirty="0"/>
          </a:p>
        </p:txBody>
      </p:sp>
      <p:pic>
        <p:nvPicPr>
          <p:cNvPr id="1373191" name="Picture 7"/>
          <p:cNvPicPr>
            <a:picLocks noChangeAspect="1" noChangeArrowheads="1"/>
          </p:cNvPicPr>
          <p:nvPr/>
        </p:nvPicPr>
        <p:blipFill>
          <a:blip r:embed="rId2">
            <a:extLst>
              <a:ext uri="{28A0092B-C50C-407E-A947-70E740481C1C}">
                <a14:useLocalDpi xmlns:a14="http://schemas.microsoft.com/office/drawing/2010/main" val="0"/>
              </a:ext>
            </a:extLst>
          </a:blip>
          <a:srcRect l="3125" t="39218" r="50781" b="4716"/>
          <a:stretch>
            <a:fillRect/>
          </a:stretch>
        </p:blipFill>
        <p:spPr bwMode="auto">
          <a:xfrm>
            <a:off x="0" y="1122363"/>
            <a:ext cx="6248400" cy="550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461651281"/>
      </p:ext>
    </p:extLst>
  </p:cSld>
  <p:clrMapOvr>
    <a:masterClrMapping/>
  </p:clrMapOvr>
  <mc:AlternateContent xmlns:mc="http://schemas.openxmlformats.org/markup-compatibility/2006" xmlns:p14="http://schemas.microsoft.com/office/powerpoint/2010/main">
    <mc:Choice Requires="p14">
      <p:transition spd="slow" p14:dur="2000"/>
    </mc:Choice>
    <mc:Fallback xmlns="">
      <p:transition spd="slow"/>
    </mc:Fallback>
  </mc:AlternateContent>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3186" name="Rectangle 2"/>
          <p:cNvSpPr>
            <a:spLocks noGrp="1" noChangeArrowheads="1"/>
          </p:cNvSpPr>
          <p:nvPr>
            <p:ph type="title"/>
          </p:nvPr>
        </p:nvSpPr>
        <p:spPr/>
        <p:txBody>
          <a:bodyPr/>
          <a:lstStyle/>
          <a:p>
            <a:r>
              <a:rPr lang="en-US" dirty="0" smtClean="0"/>
              <a:t>Subtle Change</a:t>
            </a:r>
            <a:endParaRPr lang="en-US" dirty="0"/>
          </a:p>
        </p:txBody>
      </p:sp>
      <p:sp>
        <p:nvSpPr>
          <p:cNvPr id="1373187" name="Rectangle 3"/>
          <p:cNvSpPr>
            <a:spLocks noGrp="1" noChangeArrowheads="1"/>
          </p:cNvSpPr>
          <p:nvPr>
            <p:ph type="body" idx="1"/>
          </p:nvPr>
        </p:nvSpPr>
        <p:spPr/>
        <p:txBody>
          <a:bodyPr/>
          <a:lstStyle/>
          <a:p>
            <a:endParaRPr lang="en-US" dirty="0"/>
          </a:p>
        </p:txBody>
      </p:sp>
      <p:pic>
        <p:nvPicPr>
          <p:cNvPr id="1373191" name="Picture 7"/>
          <p:cNvPicPr>
            <a:picLocks noChangeAspect="1" noChangeArrowheads="1"/>
          </p:cNvPicPr>
          <p:nvPr/>
        </p:nvPicPr>
        <p:blipFill>
          <a:blip r:embed="rId3">
            <a:extLst>
              <a:ext uri="{28A0092B-C50C-407E-A947-70E740481C1C}">
                <a14:useLocalDpi xmlns:a14="http://schemas.microsoft.com/office/drawing/2010/main" val="0"/>
              </a:ext>
            </a:extLst>
          </a:blip>
          <a:srcRect l="3125" t="39218" r="50781" b="4716"/>
          <a:stretch>
            <a:fillRect/>
          </a:stretch>
        </p:blipFill>
        <p:spPr bwMode="auto">
          <a:xfrm>
            <a:off x="0" y="1122363"/>
            <a:ext cx="6248400" cy="550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extBox 1"/>
          <p:cNvSpPr txBox="1"/>
          <p:nvPr/>
        </p:nvSpPr>
        <p:spPr>
          <a:xfrm>
            <a:off x="203949" y="1600200"/>
            <a:ext cx="2765501" cy="338554"/>
          </a:xfrm>
          <a:prstGeom prst="rect">
            <a:avLst/>
          </a:prstGeom>
          <a:noFill/>
        </p:spPr>
        <p:txBody>
          <a:bodyPr wrap="none" rtlCol="0">
            <a:spAutoFit/>
          </a:bodyPr>
          <a:lstStyle/>
          <a:p>
            <a:r>
              <a:rPr lang="en-US" sz="1600" dirty="0" smtClean="0">
                <a:latin typeface="Times New Roman" panose="02020603050405020304" pitchFamily="18" charset="0"/>
                <a:cs typeface="Times New Roman" panose="02020603050405020304" pitchFamily="18" charset="0"/>
              </a:rPr>
              <a:t>Please fill in the required fields</a:t>
            </a:r>
            <a:endParaRPr lang="en-US" sz="1600" dirty="0">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994271168"/>
      </p:ext>
    </p:extLst>
  </p:cSld>
  <p:clrMapOvr>
    <a:masterClrMapping/>
  </p:clrMapOvr>
  <mc:AlternateContent xmlns:mc="http://schemas.openxmlformats.org/markup-compatibility/2006" xmlns:p14="http://schemas.microsoft.com/office/powerpoint/2010/main">
    <mc:Choice Requires="p14">
      <p:transition p14:dur="0"/>
    </mc:Choice>
    <mc:Fallback xmlns="">
      <p:transition/>
    </mc:Fallback>
  </mc:AlternateContent>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4210" name="Rectangle 2"/>
          <p:cNvSpPr>
            <a:spLocks noGrp="1" noChangeArrowheads="1"/>
          </p:cNvSpPr>
          <p:nvPr>
            <p:ph type="title"/>
          </p:nvPr>
        </p:nvSpPr>
        <p:spPr/>
        <p:txBody>
          <a:bodyPr/>
          <a:lstStyle/>
          <a:p>
            <a:r>
              <a:rPr lang="en-US" dirty="0" smtClean="0"/>
              <a:t>Have Major and Obvious Changes</a:t>
            </a:r>
            <a:endParaRPr lang="en-US" dirty="0"/>
          </a:p>
        </p:txBody>
      </p:sp>
      <p:sp>
        <p:nvSpPr>
          <p:cNvPr id="1374211" name="Rectangle 3"/>
          <p:cNvSpPr>
            <a:spLocks noGrp="1" noChangeArrowheads="1"/>
          </p:cNvSpPr>
          <p:nvPr>
            <p:ph type="body" idx="1"/>
          </p:nvPr>
        </p:nvSpPr>
        <p:spPr/>
        <p:txBody>
          <a:bodyPr/>
          <a:lstStyle/>
          <a:p>
            <a:endParaRPr lang="en-US" dirty="0"/>
          </a:p>
        </p:txBody>
      </p:sp>
      <p:pic>
        <p:nvPicPr>
          <p:cNvPr id="1374212" name="Picture 4"/>
          <p:cNvPicPr>
            <a:picLocks noChangeAspect="1" noChangeArrowheads="1"/>
          </p:cNvPicPr>
          <p:nvPr/>
        </p:nvPicPr>
        <p:blipFill>
          <a:blip r:embed="rId2">
            <a:extLst>
              <a:ext uri="{28A0092B-C50C-407E-A947-70E740481C1C}">
                <a14:useLocalDpi xmlns:a14="http://schemas.microsoft.com/office/drawing/2010/main" val="0"/>
              </a:ext>
            </a:extLst>
          </a:blip>
          <a:srcRect l="3125" t="39218" r="50781" b="4716"/>
          <a:stretch>
            <a:fillRect/>
          </a:stretch>
        </p:blipFill>
        <p:spPr bwMode="auto">
          <a:xfrm>
            <a:off x="0" y="1122363"/>
            <a:ext cx="6248400" cy="55070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45087486"/>
      </p:ext>
    </p:extLst>
  </p:cSld>
  <p:clrMapOvr>
    <a:masterClrMapping/>
  </p:clrMapOvr>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for Today</a:t>
            </a:r>
            <a:endParaRPr lang="en-US" dirty="0"/>
          </a:p>
        </p:txBody>
      </p:sp>
      <p:sp>
        <p:nvSpPr>
          <p:cNvPr id="3" name="Content Placeholder 2"/>
          <p:cNvSpPr>
            <a:spLocks noGrp="1"/>
          </p:cNvSpPr>
          <p:nvPr>
            <p:ph idx="1"/>
          </p:nvPr>
        </p:nvSpPr>
        <p:spPr>
          <a:xfrm>
            <a:off x="609600" y="1600200"/>
            <a:ext cx="8534400" cy="4525963"/>
          </a:xfrm>
        </p:spPr>
        <p:txBody>
          <a:bodyPr/>
          <a:lstStyle/>
          <a:p>
            <a:r>
              <a:rPr lang="en-US" dirty="0" smtClean="0"/>
              <a:t>More vocabulary for describing problems and solutions</a:t>
            </a:r>
          </a:p>
          <a:p>
            <a:pPr lvl="1"/>
            <a:r>
              <a:rPr lang="en-US" dirty="0" smtClean="0"/>
              <a:t>Note how many examples have multiple problems</a:t>
            </a:r>
          </a:p>
          <a:p>
            <a:r>
              <a:rPr lang="en-US" dirty="0" smtClean="0"/>
              <a:t>Mental </a:t>
            </a:r>
            <a:r>
              <a:rPr lang="en-US" dirty="0"/>
              <a:t>models, Affordances, Mappings, </a:t>
            </a:r>
            <a:r>
              <a:rPr lang="en-US" dirty="0" smtClean="0"/>
              <a:t/>
            </a:r>
            <a:br>
              <a:rPr lang="en-US" dirty="0" smtClean="0"/>
            </a:br>
            <a:r>
              <a:rPr lang="en-US" dirty="0" smtClean="0"/>
              <a:t>Visual Grouping</a:t>
            </a:r>
            <a:endParaRPr lang="en-US" dirty="0"/>
          </a:p>
          <a:p>
            <a:pPr lvl="1"/>
            <a:r>
              <a:rPr lang="en-US" dirty="0"/>
              <a:t>What they are, why important, some examples</a:t>
            </a:r>
          </a:p>
          <a:p>
            <a:pPr lvl="1"/>
            <a:r>
              <a:rPr lang="en-US" dirty="0" smtClean="0"/>
              <a:t>Mental </a:t>
            </a:r>
            <a:r>
              <a:rPr lang="en-US" dirty="0"/>
              <a:t>models: designer, user, system image</a:t>
            </a:r>
          </a:p>
          <a:p>
            <a:r>
              <a:rPr lang="en-US" dirty="0"/>
              <a:t>Feedback / </a:t>
            </a:r>
            <a:r>
              <a:rPr lang="en-US" dirty="0" err="1"/>
              <a:t>Feedforward</a:t>
            </a:r>
            <a:endParaRPr lang="en-US" dirty="0"/>
          </a:p>
          <a:p>
            <a:pPr lvl="1"/>
            <a:r>
              <a:rPr lang="en-US" dirty="0"/>
              <a:t>Different time scales, perceived </a:t>
            </a:r>
            <a:r>
              <a:rPr lang="en-US" dirty="0" smtClean="0"/>
              <a:t>time</a:t>
            </a:r>
            <a:endParaRPr lang="en-US" dirty="0"/>
          </a:p>
        </p:txBody>
      </p:sp>
    </p:spTree>
    <p:extLst>
      <p:ext uri="{BB962C8B-B14F-4D97-AF65-F5344CB8AC3E}">
        <p14:creationId xmlns:p14="http://schemas.microsoft.com/office/powerpoint/2010/main" val="395500275"/>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AB"/>
        </a:solidFill>
      </a:spPr>
      <a:bodyPr rtlCol="0" anchor="t" anchorCtr="0"/>
      <a:lstStyle>
        <a:defPPr>
          <a:defRPr dirty="0">
            <a:solidFill>
              <a:srgbClr val="FF0000"/>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58937</TotalTime>
  <Words>3669</Words>
  <Application>Microsoft Office PowerPoint</Application>
  <PresentationFormat>On-screen Show (4:3)</PresentationFormat>
  <Paragraphs>674</Paragraphs>
  <Slides>119</Slides>
  <Notes>67</Notes>
  <HiddenSlides>0</HiddenSlides>
  <MMClips>0</MMClips>
  <ScaleCrop>false</ScaleCrop>
  <HeadingPairs>
    <vt:vector size="4" baseType="variant">
      <vt:variant>
        <vt:lpstr>Theme</vt:lpstr>
      </vt:variant>
      <vt:variant>
        <vt:i4>1</vt:i4>
      </vt:variant>
      <vt:variant>
        <vt:lpstr>Slide Titles</vt:lpstr>
      </vt:variant>
      <vt:variant>
        <vt:i4>119</vt:i4>
      </vt:variant>
    </vt:vector>
  </HeadingPairs>
  <TitlesOfParts>
    <vt:vector size="120" baseType="lpstr">
      <vt:lpstr>Office Theme</vt:lpstr>
      <vt:lpstr>Properties of People (Part II)</vt:lpstr>
      <vt:lpstr>Recap of Last Time</vt:lpstr>
      <vt:lpstr>HDR 10-bit color</vt:lpstr>
      <vt:lpstr>What are Some Ways of Addressing Gulf of Evaluation and Execution?</vt:lpstr>
      <vt:lpstr>Pop Quiz (not graded)</vt:lpstr>
      <vt:lpstr>Another Example  Refrigerator</vt:lpstr>
      <vt:lpstr>Refrigerator Controls</vt:lpstr>
      <vt:lpstr>A Common Mental Model Independent Controls</vt:lpstr>
      <vt:lpstr>A More Accurate Mental Model </vt:lpstr>
      <vt:lpstr>Mental Models</vt:lpstr>
      <vt:lpstr>Every System has Three Different Mental Models</vt:lpstr>
      <vt:lpstr>Notes on Mental Models</vt:lpstr>
      <vt:lpstr>Using Mental Models</vt:lpstr>
      <vt:lpstr>Using Mental Models</vt:lpstr>
      <vt:lpstr>Mental Models and Security </vt:lpstr>
      <vt:lpstr>Affordances</vt:lpstr>
      <vt:lpstr>Affordances as Perceptual Clues</vt:lpstr>
      <vt:lpstr>Affordances as Perceptual Clues</vt:lpstr>
      <vt:lpstr>“Virtual Affordances”</vt:lpstr>
      <vt:lpstr>“Virtual Affordances”</vt:lpstr>
      <vt:lpstr>Design Implications</vt:lpstr>
      <vt:lpstr>Good Example: Windows Phone</vt:lpstr>
      <vt:lpstr>Bad Example Top 10, but only see 5, how to view rest?</vt:lpstr>
      <vt:lpstr>Bad (But Increasingly Common) Example</vt:lpstr>
      <vt:lpstr>Mixed Example Flat Design / Material Design</vt:lpstr>
      <vt:lpstr>PowerPoint Presentation</vt:lpstr>
      <vt:lpstr>PowerPoint Presentation</vt:lpstr>
      <vt:lpstr>PowerPoint Presentation</vt:lpstr>
      <vt:lpstr>How to Address Gulf of Evaluation and Execution?</vt:lpstr>
      <vt:lpstr>Feedback</vt:lpstr>
      <vt:lpstr>How Fast are Things Perceived?</vt:lpstr>
      <vt:lpstr>How Fast are Things Perceived?</vt:lpstr>
      <vt:lpstr>How Fast are Things Perceived?</vt:lpstr>
      <vt:lpstr>How Fast are Things Perceived?</vt:lpstr>
      <vt:lpstr>How Fast are Things Perceived?</vt:lpstr>
      <vt:lpstr>Perceptual Causality</vt:lpstr>
      <vt:lpstr>A Little About Response Times</vt:lpstr>
      <vt:lpstr>About Response Times</vt:lpstr>
      <vt:lpstr>How Does This Apply to Web?</vt:lpstr>
      <vt:lpstr>How Does This Apply to Web?</vt:lpstr>
      <vt:lpstr>Aside: Analyzing Web Load Time</vt:lpstr>
      <vt:lpstr>Feedforward</vt:lpstr>
      <vt:lpstr>Performance Properties of People</vt:lpstr>
      <vt:lpstr>How Much Can a Person Remember?</vt:lpstr>
      <vt:lpstr>PowerPoint Presentation</vt:lpstr>
      <vt:lpstr>Notice Chunking of the Ribbon UI</vt:lpstr>
      <vt:lpstr>Simple Experiment</vt:lpstr>
      <vt:lpstr>PowerPoint Presentation</vt:lpstr>
      <vt:lpstr>PowerPoint Presentation</vt:lpstr>
      <vt:lpstr>Implications for Design</vt:lpstr>
      <vt:lpstr>PowerPoint Presentation</vt:lpstr>
      <vt:lpstr>PowerPoint Presentation</vt:lpstr>
      <vt:lpstr>Design Strategy Recognition over Recall</vt:lpstr>
      <vt:lpstr>What Might Go Wrong Here?</vt:lpstr>
      <vt:lpstr>Mode Error + Lack of Mapping</vt:lpstr>
      <vt:lpstr>Mode Error + Lack of Mapping</vt:lpstr>
      <vt:lpstr>Map Interface Controls</vt:lpstr>
      <vt:lpstr>What is the Potential Problem, and How Might You Fix?</vt:lpstr>
      <vt:lpstr>Map Interface Controls</vt:lpstr>
      <vt:lpstr>Map #1: Poor Mapping of Colors </vt:lpstr>
      <vt:lpstr>Map #2: Better Mapping of Colors</vt:lpstr>
      <vt:lpstr>Newell Simon Hall 1305 (old)</vt:lpstr>
      <vt:lpstr>PowerPoint Presentation</vt:lpstr>
      <vt:lpstr>PowerPoint Presentation</vt:lpstr>
      <vt:lpstr>How to Address Gulf of Evaluation and Execution?</vt:lpstr>
      <vt:lpstr>What’s Wrong Here?</vt:lpstr>
      <vt:lpstr>Visual Grouping Ideas on How to Fix this Problem?</vt:lpstr>
      <vt:lpstr>Visual Grouping</vt:lpstr>
      <vt:lpstr>Visual Grouping</vt:lpstr>
      <vt:lpstr>Visual Grouping</vt:lpstr>
      <vt:lpstr>Visual Grouping</vt:lpstr>
      <vt:lpstr>Amazon Had Grouping Problems</vt:lpstr>
      <vt:lpstr>PowerPoint Presentation</vt:lpstr>
      <vt:lpstr>PowerPoint Presentation</vt:lpstr>
      <vt:lpstr>Some Visual Grouping Strategies</vt:lpstr>
      <vt:lpstr>Revisiting this Design </vt:lpstr>
      <vt:lpstr>Making Things Distinct</vt:lpstr>
      <vt:lpstr>Making Things Distinct</vt:lpstr>
      <vt:lpstr>Let’s Play a Game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Preattentive Processing</vt:lpstr>
      <vt:lpstr>Making Things Distinct</vt:lpstr>
      <vt:lpstr>PowerPoint Presentation</vt:lpstr>
      <vt:lpstr>Small Multiples for Making Things Distinct</vt:lpstr>
      <vt:lpstr>International Women’s Day</vt:lpstr>
      <vt:lpstr>Reid Miles, Blue Note Cover</vt:lpstr>
      <vt:lpstr>Small Multiples Poor Examples</vt:lpstr>
      <vt:lpstr>Small Multiples</vt:lpstr>
      <vt:lpstr>Aside: Change Blindness</vt:lpstr>
      <vt:lpstr>Web Pages and Change Blindness</vt:lpstr>
      <vt:lpstr>Subtle Change</vt:lpstr>
      <vt:lpstr>Have Major and Obvious Changes</vt:lpstr>
      <vt:lpstr>Summary for Today</vt:lpstr>
      <vt:lpstr>Summary for Today</vt:lpstr>
      <vt:lpstr>PowerPoint Presentation</vt:lpstr>
      <vt:lpstr>Metaphor</vt:lpstr>
      <vt:lpstr>Metaphor</vt:lpstr>
      <vt:lpstr>Desktop Metaphor</vt:lpstr>
      <vt:lpstr>Example Metaphors</vt:lpstr>
      <vt:lpstr>PowerPoint Presentation</vt:lpstr>
      <vt:lpstr>Metaphors Not Always Effective</vt:lpstr>
      <vt:lpstr>Metaphors Not Always Effective</vt:lpstr>
      <vt:lpstr>PowerPoint Presentation</vt:lpstr>
      <vt:lpstr>Metaphors Not Always Effective</vt:lpstr>
      <vt:lpstr>Designs Can Also Be Too Literal</vt:lpstr>
      <vt:lpstr>PowerPoint Presentation</vt:lpstr>
      <vt:lpstr>Story Time</vt:lpstr>
      <vt:lpstr>Story Time</vt:lpstr>
      <vt:lpstr>Summary</vt:lpstr>
      <vt:lpstr>How many 3’s?</vt:lpstr>
      <vt:lpstr>How many 3’s?</vt:lpstr>
      <vt:lpstr>Short Break</vt:lpstr>
      <vt:lpstr>PowerPoint Presentation</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Human Interaction: Mobility, Privacy, Security</dc:title>
  <dc:creator>Jason Hong</dc:creator>
  <cp:lastModifiedBy>Jason Hong</cp:lastModifiedBy>
  <cp:revision>1181</cp:revision>
  <cp:lastPrinted>2016-08-30T12:58:42Z</cp:lastPrinted>
  <dcterms:created xsi:type="dcterms:W3CDTF">2009-08-12T18:33:59Z</dcterms:created>
  <dcterms:modified xsi:type="dcterms:W3CDTF">2018-10-10T14:22:07Z</dcterms:modified>
</cp:coreProperties>
</file>